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4" r:id="rId1"/>
  </p:sldMasterIdLst>
  <p:notesMasterIdLst>
    <p:notesMasterId r:id="rId48"/>
  </p:notesMasterIdLst>
  <p:sldIdLst>
    <p:sldId id="301" r:id="rId2"/>
    <p:sldId id="257" r:id="rId3"/>
    <p:sldId id="331" r:id="rId4"/>
    <p:sldId id="336" r:id="rId5"/>
    <p:sldId id="321" r:id="rId6"/>
    <p:sldId id="266" r:id="rId7"/>
    <p:sldId id="322" r:id="rId8"/>
    <p:sldId id="261" r:id="rId9"/>
    <p:sldId id="323" r:id="rId10"/>
    <p:sldId id="308" r:id="rId11"/>
    <p:sldId id="332" r:id="rId12"/>
    <p:sldId id="268" r:id="rId13"/>
    <p:sldId id="269" r:id="rId14"/>
    <p:sldId id="274" r:id="rId15"/>
    <p:sldId id="333" r:id="rId16"/>
    <p:sldId id="276" r:id="rId17"/>
    <p:sldId id="334" r:id="rId18"/>
    <p:sldId id="278" r:id="rId19"/>
    <p:sldId id="312" r:id="rId20"/>
    <p:sldId id="279" r:id="rId21"/>
    <p:sldId id="282" r:id="rId22"/>
    <p:sldId id="287" r:id="rId23"/>
    <p:sldId id="289" r:id="rId24"/>
    <p:sldId id="324" r:id="rId25"/>
    <p:sldId id="292" r:id="rId26"/>
    <p:sldId id="329" r:id="rId27"/>
    <p:sldId id="294" r:id="rId28"/>
    <p:sldId id="296" r:id="rId29"/>
    <p:sldId id="297" r:id="rId30"/>
    <p:sldId id="311" r:id="rId31"/>
    <p:sldId id="309" r:id="rId32"/>
    <p:sldId id="325" r:id="rId33"/>
    <p:sldId id="314" r:id="rId34"/>
    <p:sldId id="326" r:id="rId35"/>
    <p:sldId id="315" r:id="rId36"/>
    <p:sldId id="316" r:id="rId37"/>
    <p:sldId id="327" r:id="rId38"/>
    <p:sldId id="317" r:id="rId39"/>
    <p:sldId id="299" r:id="rId40"/>
    <p:sldId id="328" r:id="rId41"/>
    <p:sldId id="302" r:id="rId42"/>
    <p:sldId id="306" r:id="rId43"/>
    <p:sldId id="305" r:id="rId44"/>
    <p:sldId id="304" r:id="rId45"/>
    <p:sldId id="303" r:id="rId46"/>
    <p:sldId id="330" r:id="rId47"/>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99"/>
    <a:srgbClr val="CC3300"/>
    <a:srgbClr val="009900"/>
    <a:srgbClr val="565656"/>
    <a:srgbClr val="FFCE33"/>
    <a:srgbClr val="100E0A"/>
    <a:srgbClr val="006600"/>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6" d="100"/>
          <a:sy n="86" d="100"/>
        </p:scale>
        <p:origin x="-106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40D94E8E-6A2C-4FA5-AE76-AE390C7976FF}" type="datetimeFigureOut">
              <a:rPr lang="ru-RU"/>
              <a:pPr>
                <a:defRPr/>
              </a:pPr>
              <a:t>07.09.2022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76F2AF9-7834-4B80-8193-15ABB650E95B}" type="slidenum">
              <a:rPr lang="ru-RU"/>
              <a:pPr>
                <a:defRPr/>
              </a:pPr>
              <a:t>‹#›</a:t>
            </a:fld>
            <a:endParaRPr lang="ru-RU"/>
          </a:p>
        </p:txBody>
      </p:sp>
    </p:spTree>
    <p:extLst>
      <p:ext uri="{BB962C8B-B14F-4D97-AF65-F5344CB8AC3E}">
        <p14:creationId xmlns:p14="http://schemas.microsoft.com/office/powerpoint/2010/main" xmlns="" val="422060589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F76F2AF9-7834-4B80-8193-15ABB650E95B}" type="slidenum">
              <a:rPr lang="ru-RU" smtClean="0"/>
              <a:pPr>
                <a:defRPr/>
              </a:pPr>
              <a:t>12</a:t>
            </a:fld>
            <a:endParaRPr lang="ru-RU"/>
          </a:p>
        </p:txBody>
      </p:sp>
    </p:spTree>
    <p:extLst>
      <p:ext uri="{BB962C8B-B14F-4D97-AF65-F5344CB8AC3E}">
        <p14:creationId xmlns:p14="http://schemas.microsoft.com/office/powerpoint/2010/main" xmlns="" val="290523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Заметки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u-RU" smtClean="0"/>
          </a:p>
        </p:txBody>
      </p:sp>
      <p:sp>
        <p:nvSpPr>
          <p:cNvPr id="34820" name="Номер слайда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fld id="{2116E2D1-E71E-4763-85E2-1A6109BA5E4A}" type="slidenum">
              <a:rPr lang="ru-RU"/>
              <a:pPr eaLnBrk="1" hangingPunct="1"/>
              <a:t>21</a:t>
            </a:fld>
            <a:endParaRPr lang="ru-RU"/>
          </a:p>
        </p:txBody>
      </p:sp>
    </p:spTree>
    <p:extLst>
      <p:ext uri="{BB962C8B-B14F-4D97-AF65-F5344CB8AC3E}">
        <p14:creationId xmlns:p14="http://schemas.microsoft.com/office/powerpoint/2010/main" xmlns="" val="1738686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07A2E8F-02AB-4694-815A-73E28B798456}"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C0370CF5-7C81-4FBD-A311-F87D089D69DA}"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20FD17A4-3883-43C9-8F88-82CD017D13A5}" type="slidenum">
              <a:rPr lang="ru-RU" smtClean="0"/>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19A133AB-3BC1-4CD3-9574-9F330408923C}"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B423CE0F-92F5-4EDE-A713-7DC485656704}" type="slidenum">
              <a:rPr lang="ru-RU" smtClean="0"/>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38173059-928D-4DB4-8D62-0F00EBAB0C68}"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2AB121F8-A94B-42F3-993F-DDBEA6C3E044}"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FEC84347-EED8-47A3-93CC-974C64A0FA54}"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A8652C9E-1EF5-4968-9357-D7ED6FEFA0CB}"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ru-RU" smtClean="0"/>
              <a:t>Образец заголовка</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5221DC0E-CECE-4133-AEAC-EB2495A22A7F}" type="slidenum">
              <a:rPr lang="ru-RU" smtClean="0"/>
              <a:pPr>
                <a:defRPr/>
              </a:pPr>
              <a:t>‹#›</a:t>
            </a:fld>
            <a:endParaRPr lang="ru-RU"/>
          </a:p>
        </p:txBody>
      </p:sp>
      <p:sp>
        <p:nvSpPr>
          <p:cNvPr id="9" name="Content Placeholder 8"/>
          <p:cNvSpPr>
            <a:spLocks noGrp="1"/>
          </p:cNvSpPr>
          <p:nvPr>
            <p:ph sz="quarter" idx="13"/>
          </p:nvPr>
        </p:nvSpPr>
        <p:spPr>
          <a:xfrm>
            <a:off x="304800" y="381000"/>
            <a:ext cx="7772400" cy="494284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8" name="Date Placeholder 7"/>
          <p:cNvSpPr>
            <a:spLocks noGrp="1"/>
          </p:cNvSpPr>
          <p:nvPr>
            <p:ph type="dt" sz="half" idx="10"/>
          </p:nvPr>
        </p:nvSpPr>
        <p:spPr/>
        <p:txBody>
          <a:bodyPr/>
          <a:lstStyle/>
          <a:p>
            <a:pPr>
              <a:defRPr/>
            </a:pPr>
            <a:endParaRPr lang="ru-RU"/>
          </a:p>
        </p:txBody>
      </p:sp>
      <p:sp>
        <p:nvSpPr>
          <p:cNvPr id="9" name="Slide Number Placeholder 8"/>
          <p:cNvSpPr>
            <a:spLocks noGrp="1"/>
          </p:cNvSpPr>
          <p:nvPr>
            <p:ph type="sldNum" sz="quarter" idx="11"/>
          </p:nvPr>
        </p:nvSpPr>
        <p:spPr/>
        <p:txBody>
          <a:bodyPr/>
          <a:lstStyle/>
          <a:p>
            <a:pPr>
              <a:defRPr/>
            </a:pPr>
            <a:fld id="{2C8F7D4C-B69D-4B80-8FF6-FBCF9B5052DA}" type="slidenum">
              <a:rPr lang="ru-RU" smtClean="0"/>
              <a:pPr>
                <a:defRPr/>
              </a:pPr>
              <a:t>‹#›</a:t>
            </a:fld>
            <a:endParaRPr lang="ru-RU"/>
          </a:p>
        </p:txBody>
      </p:sp>
      <p:sp>
        <p:nvSpPr>
          <p:cNvPr id="10" name="Footer Placeholder 9"/>
          <p:cNvSpPr>
            <a:spLocks noGrp="1"/>
          </p:cNvSpPr>
          <p:nvPr>
            <p:ph type="ftr" sz="quarter" idx="12"/>
          </p:nvPr>
        </p:nvSpPr>
        <p:spPr/>
        <p:txBody>
          <a:bodyPr/>
          <a:lstStyle/>
          <a:p>
            <a:pPr>
              <a:defRPr/>
            </a:pPr>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pPr>
              <a:defRPr/>
            </a:pPr>
            <a:fld id="{B6F2E43E-CDC9-4DA6-A3C7-8F2965B81449}" type="slidenum">
              <a:rPr lang="ru-RU" smtClean="0"/>
              <a:pPr>
                <a:defRPr/>
              </a:pPr>
              <a:t>‹#›</a:t>
            </a:fld>
            <a:endParaRPr lang="ru-RU"/>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pPr>
              <a:defRPr/>
            </a:pPr>
            <a:endParaRPr lang="ru-RU"/>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pPr>
              <a:defRPr/>
            </a:pPr>
            <a:endParaRPr lang="ru-RU"/>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 y="836712"/>
            <a:ext cx="6781800" cy="2232248"/>
          </a:xfrm>
        </p:spPr>
        <p:txBody>
          <a:bodyPr>
            <a:normAutofit fontScale="90000"/>
          </a:bodyPr>
          <a:lstStyle/>
          <a:p>
            <a:r>
              <a:rPr lang="ru-RU" sz="4400" b="1" dirty="0" smtClean="0">
                <a:solidFill>
                  <a:srgbClr val="0070C0"/>
                </a:solidFill>
              </a:rPr>
              <a:t>КОЛЛЕКТИВНЫЙ ДОГОВОР </a:t>
            </a:r>
            <a:br>
              <a:rPr lang="ru-RU" sz="4400" b="1" dirty="0" smtClean="0">
                <a:solidFill>
                  <a:srgbClr val="0070C0"/>
                </a:solidFill>
              </a:rPr>
            </a:br>
            <a:r>
              <a:rPr lang="ru-RU" sz="4400" b="1" dirty="0" smtClean="0">
                <a:solidFill>
                  <a:srgbClr val="0070C0"/>
                </a:solidFill>
              </a:rPr>
              <a:t>значение, порядок заключения, содержание, контроль за выполнением</a:t>
            </a:r>
            <a:endParaRPr lang="ru-RU" sz="4400" b="1" dirty="0">
              <a:solidFill>
                <a:srgbClr val="0070C0"/>
              </a:solidFill>
            </a:endParaRPr>
          </a:p>
        </p:txBody>
      </p:sp>
      <p:sp>
        <p:nvSpPr>
          <p:cNvPr id="3" name="Подзаголовок 2"/>
          <p:cNvSpPr>
            <a:spLocks noGrp="1"/>
          </p:cNvSpPr>
          <p:nvPr>
            <p:ph type="subTitle" idx="1"/>
          </p:nvPr>
        </p:nvSpPr>
        <p:spPr>
          <a:xfrm>
            <a:off x="3275856" y="3573016"/>
            <a:ext cx="5184576" cy="2592288"/>
          </a:xfrm>
        </p:spPr>
        <p:txBody>
          <a:bodyPr>
            <a:noAutofit/>
          </a:bodyPr>
          <a:lstStyle/>
          <a:p>
            <a:endParaRPr lang="ru-RU" b="1" dirty="0" smtClean="0">
              <a:solidFill>
                <a:srgbClr val="7030A0"/>
              </a:solidFill>
            </a:endParaRPr>
          </a:p>
        </p:txBody>
      </p:sp>
      <p:pic>
        <p:nvPicPr>
          <p:cNvPr id="6" name="Рисунок 5"/>
          <p:cNvPicPr>
            <a:picLocks noChangeAspect="1"/>
          </p:cNvPicPr>
          <p:nvPr/>
        </p:nvPicPr>
        <p:blipFill rotWithShape="1">
          <a:blip r:embed="rId2" cstate="print"/>
          <a:srcRect l="34799" t="7187" r="4397" b="7187"/>
          <a:stretch/>
        </p:blipFill>
        <p:spPr>
          <a:xfrm>
            <a:off x="179512" y="3717032"/>
            <a:ext cx="2880320" cy="2448272"/>
          </a:xfrm>
          <a:prstGeom prst="rect">
            <a:avLst/>
          </a:prstGeom>
        </p:spPr>
      </p:pic>
    </p:spTree>
    <p:extLst>
      <p:ext uri="{BB962C8B-B14F-4D97-AF65-F5344CB8AC3E}">
        <p14:creationId xmlns:p14="http://schemas.microsoft.com/office/powerpoint/2010/main" xmlns="" val="380627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7620000" cy="1426170"/>
          </a:xfrm>
        </p:spPr>
        <p:txBody>
          <a:bodyPr>
            <a:normAutofit/>
          </a:bodyPr>
          <a:lstStyle/>
          <a:p>
            <a:pPr eaLnBrk="1" hangingPunct="1">
              <a:defRPr/>
            </a:pPr>
            <a:r>
              <a:rPr lang="ru-RU" sz="2800" dirty="0" smtClean="0"/>
              <a:t/>
            </a:r>
            <a:br>
              <a:rPr lang="ru-RU" sz="2800" dirty="0" smtClean="0"/>
            </a:br>
            <a:r>
              <a:rPr lang="ru-RU" sz="2800" b="1" dirty="0" smtClean="0">
                <a:solidFill>
                  <a:srgbClr val="003399"/>
                </a:solidFill>
              </a:rPr>
              <a:t>Первый коллективный договор </a:t>
            </a:r>
            <a:r>
              <a:rPr lang="ru-RU" sz="2800" b="1" dirty="0" smtClean="0"/>
              <a:t>в истории России был заключен 30 декабря 1904 г.</a:t>
            </a:r>
            <a:endParaRPr lang="ru-RU" sz="2800" dirty="0" smtClean="0"/>
          </a:p>
        </p:txBody>
      </p:sp>
      <p:pic>
        <p:nvPicPr>
          <p:cNvPr id="4" name="Объект 3" descr="http://img4.tourbina.ru/photos.4/9/6/2/2/2/1322269/big.photo.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 y="1986756"/>
            <a:ext cx="7620000" cy="4343400"/>
          </a:xfrm>
          <a:prstGeom prst="rect">
            <a:avLst/>
          </a:prstGeom>
          <a:noFill/>
          <a:ln>
            <a:noFill/>
          </a:ln>
        </p:spPr>
      </p:pic>
    </p:spTree>
    <p:extLst>
      <p:ext uri="{BB962C8B-B14F-4D97-AF65-F5344CB8AC3E}">
        <p14:creationId xmlns:p14="http://schemas.microsoft.com/office/powerpoint/2010/main" xmlns="" val="297144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rmAutofit/>
          </a:bodyPr>
          <a:lstStyle/>
          <a:p>
            <a:pPr eaLnBrk="1" hangingPunct="1">
              <a:defRPr/>
            </a:pPr>
            <a:r>
              <a:rPr lang="ru-RU" sz="3200" b="1" dirty="0" smtClean="0">
                <a:solidFill>
                  <a:srgbClr val="008000"/>
                </a:solidFill>
              </a:rPr>
              <a:t>НЕОБХОДИМОСТЬ КОЛЛЕКТИВНОГО ДОГОВОРА  ДЛЯ РАБОТОДАТЕЛЯ </a:t>
            </a:r>
          </a:p>
        </p:txBody>
      </p:sp>
      <p:sp>
        <p:nvSpPr>
          <p:cNvPr id="168963" name="Rectangle 3"/>
          <p:cNvSpPr>
            <a:spLocks noGrp="1" noChangeArrowheads="1"/>
          </p:cNvSpPr>
          <p:nvPr>
            <p:ph idx="1"/>
          </p:nvPr>
        </p:nvSpPr>
        <p:spPr/>
        <p:txBody>
          <a:bodyPr>
            <a:normAutofit lnSpcReduction="10000"/>
          </a:bodyPr>
          <a:lstStyle/>
          <a:p>
            <a:pPr eaLnBrk="1" hangingPunct="1">
              <a:lnSpc>
                <a:spcPct val="90000"/>
              </a:lnSpc>
              <a:defRPr/>
            </a:pPr>
            <a:r>
              <a:rPr lang="ru-RU" sz="2400" dirty="0" smtClean="0"/>
              <a:t>оказывает положительное влияние на мотивацию труда </a:t>
            </a:r>
          </a:p>
          <a:p>
            <a:pPr eaLnBrk="1" hangingPunct="1">
              <a:lnSpc>
                <a:spcPct val="90000"/>
              </a:lnSpc>
              <a:defRPr/>
            </a:pPr>
            <a:r>
              <a:rPr lang="ru-RU" sz="2400" dirty="0" smtClean="0"/>
              <a:t>осуществляет нормативно-регулирующую функцию (создание свода правил и норм организации)</a:t>
            </a:r>
          </a:p>
          <a:p>
            <a:pPr eaLnBrk="1" hangingPunct="1">
              <a:lnSpc>
                <a:spcPct val="90000"/>
              </a:lnSpc>
              <a:defRPr/>
            </a:pPr>
            <a:r>
              <a:rPr lang="ru-RU" sz="2400" dirty="0" smtClean="0"/>
              <a:t> осуществляет интегративную функцию (снижение уровня конфликтности, объединение коллектива)</a:t>
            </a:r>
          </a:p>
          <a:p>
            <a:pPr eaLnBrk="1" hangingPunct="1">
              <a:lnSpc>
                <a:spcPct val="90000"/>
              </a:lnSpc>
              <a:defRPr/>
            </a:pPr>
            <a:r>
              <a:rPr lang="ru-RU" sz="2400" dirty="0" smtClean="0"/>
              <a:t> осуществляет коммуникативную функцию (усиливает информационный обмена в организации и способствует взаимопониманию между менеджерами и работниками)</a:t>
            </a:r>
          </a:p>
          <a:p>
            <a:pPr eaLnBrk="1" hangingPunct="1">
              <a:lnSpc>
                <a:spcPct val="90000"/>
              </a:lnSpc>
              <a:defRPr/>
            </a:pPr>
            <a:r>
              <a:rPr lang="ru-RU" sz="2400" dirty="0" smtClean="0"/>
              <a:t>для производственных и коммерческих структур - способствует оптимизации налогообложения организации в части исчисления налога на прибыль (статьи 251, 255, 264, 270 Налогового кодекса РФ)</a:t>
            </a:r>
          </a:p>
        </p:txBody>
      </p:sp>
    </p:spTree>
    <p:extLst>
      <p:ext uri="{BB962C8B-B14F-4D97-AF65-F5344CB8AC3E}">
        <p14:creationId xmlns:p14="http://schemas.microsoft.com/office/powerpoint/2010/main" xmlns="" val="277964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rmAutofit/>
          </a:bodyPr>
          <a:lstStyle/>
          <a:p>
            <a:pPr>
              <a:defRPr/>
            </a:pPr>
            <a:r>
              <a:rPr lang="ru-RU" sz="3200" b="1" dirty="0" smtClean="0">
                <a:solidFill>
                  <a:srgbClr val="003399"/>
                </a:solidFill>
              </a:rPr>
              <a:t>ПОЧЕМУ КОЛЛЕКТИВНЫЙ ДОГОВОР НЕОБХОДИМ РАБОТОДАТЕЛЮ? </a:t>
            </a:r>
          </a:p>
        </p:txBody>
      </p:sp>
      <p:pic>
        <p:nvPicPr>
          <p:cNvPr id="6" name="irc_mi" descr="http://4.bp.blogspot.com/-aMm3IPumGCg/T4-vdKxKNsI/AAAAAAAAAVc/Z86aMDjIrJo/s1600/buklet-2011-2.jpg"/>
          <p:cNvPicPr>
            <a:picLocks noGrp="1"/>
          </p:cNvPicPr>
          <p:nvPr>
            <p:ph idx="1"/>
          </p:nvPr>
        </p:nvPicPr>
        <p:blipFill rotWithShape="1">
          <a:blip r:embed="rId3" cstate="print">
            <a:extLst>
              <a:ext uri="{28A0092B-C50C-407E-A947-70E740481C1C}">
                <a14:useLocalDpi xmlns:a14="http://schemas.microsoft.com/office/drawing/2010/main" xmlns="" val="0"/>
              </a:ext>
            </a:extLst>
          </a:blip>
          <a:srcRect l="17028" t="8371"/>
          <a:stretch/>
        </p:blipFill>
        <p:spPr bwMode="auto">
          <a:xfrm>
            <a:off x="323528" y="1340768"/>
            <a:ext cx="8064896" cy="5517232"/>
          </a:xfrm>
          <a:prstGeom prst="rect">
            <a:avLst/>
          </a:prstGeom>
          <a:noFill/>
          <a:ln>
            <a:noFill/>
          </a:ln>
          <a:scene3d>
            <a:camera prst="orthographicFront"/>
            <a:lightRig rig="threePt" dir="t"/>
          </a:scene3d>
          <a:sp3d>
            <a:bevelT prst="relaxedInset"/>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normAutofit/>
          </a:bodyPr>
          <a:lstStyle/>
          <a:p>
            <a:pPr>
              <a:defRPr/>
            </a:pPr>
            <a:r>
              <a:rPr lang="ru-RU" sz="2800" b="1" dirty="0" smtClean="0">
                <a:solidFill>
                  <a:srgbClr val="003399"/>
                </a:solidFill>
              </a:rPr>
              <a:t>ПОЧЕМУ КОЛЛЕКТИВНЫЙ ДОГОВОР НЕОБХОДИМ РАБОТНИКАМ?</a:t>
            </a:r>
          </a:p>
        </p:txBody>
      </p:sp>
      <p:sp>
        <p:nvSpPr>
          <p:cNvPr id="169987" name="Rectangle 3"/>
          <p:cNvSpPr>
            <a:spLocks noGrp="1" noChangeArrowheads="1"/>
          </p:cNvSpPr>
          <p:nvPr>
            <p:ph idx="1"/>
          </p:nvPr>
        </p:nvSpPr>
        <p:spPr>
          <a:xfrm>
            <a:off x="539552" y="2867818"/>
            <a:ext cx="7537648" cy="3532981"/>
          </a:xfrm>
        </p:spPr>
        <p:txBody>
          <a:bodyPr>
            <a:normAutofit/>
          </a:bodyPr>
          <a:lstStyle/>
          <a:p>
            <a:pPr eaLnBrk="1" hangingPunct="1">
              <a:defRPr/>
            </a:pPr>
            <a:r>
              <a:rPr lang="ru-RU" sz="2800" dirty="0" smtClean="0"/>
              <a:t>устанавливает права и гарантии, улучшающие положение работников по сравнению с законодательством </a:t>
            </a:r>
          </a:p>
          <a:p>
            <a:pPr eaLnBrk="1" hangingPunct="1">
              <a:defRPr/>
            </a:pPr>
            <a:r>
              <a:rPr lang="ru-RU" sz="2800" dirty="0" smtClean="0"/>
              <a:t>позволяет получить в процессе коллективных переговоров такие условия труда, которые абсолютное большинство работников не сможет добиться в одиночку</a:t>
            </a:r>
          </a:p>
        </p:txBody>
      </p:sp>
      <p:pic>
        <p:nvPicPr>
          <p:cNvPr id="4" name="Рисунок 3" descr="https://encrypted-tbn0.gstatic.com/images?q=tbn:ANd9GcSujLe-IziHwyDBSN--1W4dUhfwzNdx4EcErea5q0MzQBenBq0cvA"/>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080" y="1106070"/>
            <a:ext cx="2628900" cy="1743075"/>
          </a:xfrm>
          <a:prstGeom prst="rect">
            <a:avLst/>
          </a:prstGeom>
          <a:noFill/>
          <a:ln>
            <a:solidFill>
              <a:schemeClr val="bg2">
                <a:lumMod val="50000"/>
              </a:schemeClr>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normAutofit fontScale="90000"/>
          </a:bodyPr>
          <a:lstStyle/>
          <a:p>
            <a:pPr eaLnBrk="1" hangingPunct="1">
              <a:defRPr/>
            </a:pPr>
            <a:r>
              <a:rPr lang="ru-RU" sz="4000" b="1" dirty="0" smtClean="0">
                <a:solidFill>
                  <a:srgbClr val="003399"/>
                </a:solidFill>
              </a:rPr>
              <a:t>Стороны коллективного договора и их представители</a:t>
            </a:r>
          </a:p>
        </p:txBody>
      </p:sp>
      <p:sp>
        <p:nvSpPr>
          <p:cNvPr id="176131" name="Rectangle 3"/>
          <p:cNvSpPr>
            <a:spLocks noGrp="1" noChangeArrowheads="1"/>
          </p:cNvSpPr>
          <p:nvPr>
            <p:ph idx="1"/>
          </p:nvPr>
        </p:nvSpPr>
        <p:spPr>
          <a:xfrm>
            <a:off x="457200" y="2420888"/>
            <a:ext cx="7620000" cy="3979912"/>
          </a:xfrm>
        </p:spPr>
        <p:txBody>
          <a:bodyPr>
            <a:normAutofit/>
          </a:bodyPr>
          <a:lstStyle/>
          <a:p>
            <a:pPr marL="114300" indent="0" eaLnBrk="1" hangingPunct="1">
              <a:buNone/>
              <a:defRPr/>
            </a:pPr>
            <a:r>
              <a:rPr lang="ru-RU" sz="2800" dirty="0" smtClean="0"/>
              <a:t>Сторонами социального партнерства являются работники и работодатели в лице уполномоченных в установленном порядке представителей.  </a:t>
            </a:r>
            <a:r>
              <a:rPr lang="ru-RU" sz="2400" i="1" dirty="0" smtClean="0">
                <a:solidFill>
                  <a:srgbClr val="003399"/>
                </a:solidFill>
              </a:rPr>
              <a:t>(Ст. 25 ТК РФ)</a:t>
            </a:r>
          </a:p>
        </p:txBody>
      </p:sp>
      <p:pic>
        <p:nvPicPr>
          <p:cNvPr id="2" name="Рисунок 1"/>
          <p:cNvPicPr>
            <a:picLocks noChangeAspect="1"/>
          </p:cNvPicPr>
          <p:nvPr/>
        </p:nvPicPr>
        <p:blipFill>
          <a:blip r:embed="rId2" cstate="print"/>
          <a:stretch>
            <a:fillRect/>
          </a:stretch>
        </p:blipFill>
        <p:spPr>
          <a:xfrm>
            <a:off x="4474152" y="4137873"/>
            <a:ext cx="3603048" cy="223132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normAutofit/>
          </a:bodyPr>
          <a:lstStyle/>
          <a:p>
            <a:pPr eaLnBrk="1" hangingPunct="1">
              <a:defRPr/>
            </a:pPr>
            <a:r>
              <a:rPr lang="ru-RU" sz="2800" b="1" dirty="0" smtClean="0">
                <a:solidFill>
                  <a:srgbClr val="008000"/>
                </a:solidFill>
              </a:rPr>
              <a:t>РАБОТНИКИ – физические лица, вступившие в трудовые отношения с работодателем</a:t>
            </a:r>
          </a:p>
        </p:txBody>
      </p:sp>
      <p:sp>
        <p:nvSpPr>
          <p:cNvPr id="178179" name="Rectangle 3"/>
          <p:cNvSpPr>
            <a:spLocks noGrp="1" noChangeArrowheads="1"/>
          </p:cNvSpPr>
          <p:nvPr>
            <p:ph idx="1"/>
          </p:nvPr>
        </p:nvSpPr>
        <p:spPr/>
        <p:txBody>
          <a:bodyPr>
            <a:normAutofit lnSpcReduction="10000"/>
          </a:bodyPr>
          <a:lstStyle/>
          <a:p>
            <a:pPr eaLnBrk="1" hangingPunct="1">
              <a:lnSpc>
                <a:spcPct val="90000"/>
              </a:lnSpc>
              <a:defRPr/>
            </a:pPr>
            <a:endParaRPr lang="ru-RU" sz="2400" b="1" dirty="0" smtClean="0"/>
          </a:p>
          <a:p>
            <a:pPr marL="114300" indent="0" eaLnBrk="1" hangingPunct="1">
              <a:lnSpc>
                <a:spcPct val="90000"/>
              </a:lnSpc>
              <a:buNone/>
              <a:defRPr/>
            </a:pPr>
            <a:r>
              <a:rPr lang="ru-RU" sz="2400" dirty="0" smtClean="0"/>
              <a:t>Эти отношения базируются на соглашении между работником и работодателем </a:t>
            </a:r>
          </a:p>
          <a:p>
            <a:pPr>
              <a:lnSpc>
                <a:spcPct val="90000"/>
              </a:lnSpc>
              <a:defRPr/>
            </a:pPr>
            <a:r>
              <a:rPr lang="ru-RU" sz="2400" dirty="0" smtClean="0"/>
              <a:t>о личном выполнении работником за плату трудовой функции (</a:t>
            </a:r>
            <a:r>
              <a:rPr lang="ru-RU" sz="2400" dirty="0"/>
              <a:t>работы по должности в соответствии со штатным расписанием, профессии, специальности с указанием квалификации; конкретного вида поручаемой работнику работы),</a:t>
            </a:r>
            <a:endParaRPr lang="ru-RU" sz="2400" dirty="0" smtClean="0"/>
          </a:p>
          <a:p>
            <a:pPr eaLnBrk="1" hangingPunct="1">
              <a:lnSpc>
                <a:spcPct val="90000"/>
              </a:lnSpc>
              <a:defRPr/>
            </a:pPr>
            <a:r>
              <a:rPr lang="ru-RU" sz="2400" dirty="0" smtClean="0"/>
              <a:t>подчинении правилам внутреннего трудового распорядка </a:t>
            </a:r>
          </a:p>
          <a:p>
            <a:pPr eaLnBrk="1" hangingPunct="1">
              <a:lnSpc>
                <a:spcPct val="90000"/>
              </a:lnSpc>
              <a:defRPr/>
            </a:pPr>
            <a:r>
              <a:rPr lang="ru-RU" sz="2400" dirty="0" smtClean="0"/>
              <a:t>при обеспечении работодателем условий труда, предусмотренных трудовым законодательством, коллективным договором, соглашениями, трудовым договором </a:t>
            </a:r>
            <a:r>
              <a:rPr lang="ru-RU" sz="2400" i="1" dirty="0" smtClean="0"/>
              <a:t>(ст. 15, 20 ТК РФ)</a:t>
            </a:r>
            <a:r>
              <a:rPr lang="ru-RU" sz="2400" dirty="0" smtClean="0"/>
              <a:t>. </a:t>
            </a:r>
          </a:p>
        </p:txBody>
      </p:sp>
    </p:spTree>
    <p:extLst>
      <p:ext uri="{BB962C8B-B14F-4D97-AF65-F5344CB8AC3E}">
        <p14:creationId xmlns:p14="http://schemas.microsoft.com/office/powerpoint/2010/main" xmlns="" val="1446179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274638"/>
            <a:ext cx="7620000" cy="1714202"/>
          </a:xfrm>
        </p:spPr>
        <p:txBody>
          <a:bodyPr>
            <a:noAutofit/>
          </a:bodyPr>
          <a:lstStyle/>
          <a:p>
            <a:pPr>
              <a:defRPr/>
            </a:pPr>
            <a:r>
              <a:rPr lang="ru-RU" sz="2800" b="1" dirty="0" smtClean="0">
                <a:solidFill>
                  <a:srgbClr val="003399"/>
                </a:solidFill>
              </a:rPr>
              <a:t>Первичная </a:t>
            </a:r>
            <a:r>
              <a:rPr lang="ru-RU" sz="2800" b="1" dirty="0">
                <a:solidFill>
                  <a:srgbClr val="003399"/>
                </a:solidFill>
              </a:rPr>
              <a:t>профсоюзная </a:t>
            </a:r>
            <a:r>
              <a:rPr lang="ru-RU" sz="2800" b="1" dirty="0" smtClean="0">
                <a:solidFill>
                  <a:srgbClr val="003399"/>
                </a:solidFill>
              </a:rPr>
              <a:t>организация – главный представитель работников при заключении коллективного договора</a:t>
            </a:r>
          </a:p>
        </p:txBody>
      </p:sp>
      <p:sp>
        <p:nvSpPr>
          <p:cNvPr id="179203" name="Rectangle 3"/>
          <p:cNvSpPr>
            <a:spLocks noGrp="1" noChangeArrowheads="1"/>
          </p:cNvSpPr>
          <p:nvPr>
            <p:ph idx="1"/>
          </p:nvPr>
        </p:nvSpPr>
        <p:spPr/>
        <p:txBody>
          <a:bodyPr>
            <a:normAutofit/>
          </a:bodyPr>
          <a:lstStyle/>
          <a:p>
            <a:pPr eaLnBrk="1" hangingPunct="1">
              <a:buFont typeface="Wingdings" pitchFamily="2" charset="2"/>
              <a:buNone/>
              <a:defRPr/>
            </a:pPr>
            <a:r>
              <a:rPr lang="ru-RU" sz="2800" dirty="0" smtClean="0"/>
              <a:t>    </a:t>
            </a:r>
          </a:p>
        </p:txBody>
      </p:sp>
      <p:pic>
        <p:nvPicPr>
          <p:cNvPr id="4" name="irc_mi" descr="http://grassrootsne.com/wp-content/uploads/2010/11/getting_your_voice_heard1-300x300.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348" y="1979412"/>
            <a:ext cx="2857500" cy="2857500"/>
          </a:xfrm>
          <a:prstGeom prst="rect">
            <a:avLst/>
          </a:prstGeom>
          <a:noFill/>
          <a:ln>
            <a:noFill/>
          </a:ln>
        </p:spPr>
      </p:pic>
      <p:pic>
        <p:nvPicPr>
          <p:cNvPr id="2" name="Рисунок 1"/>
          <p:cNvPicPr>
            <a:picLocks noChangeAspect="1"/>
          </p:cNvPicPr>
          <p:nvPr/>
        </p:nvPicPr>
        <p:blipFill>
          <a:blip r:embed="rId3" cstate="print"/>
          <a:stretch>
            <a:fillRect/>
          </a:stretch>
        </p:blipFill>
        <p:spPr>
          <a:xfrm>
            <a:off x="3203848" y="2502398"/>
            <a:ext cx="4647696" cy="309681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7620000" cy="1325562"/>
          </a:xfrm>
        </p:spPr>
        <p:txBody>
          <a:bodyPr/>
          <a:lstStyle/>
          <a:p>
            <a:pPr algn="ctr"/>
            <a:r>
              <a:rPr lang="ru-RU" sz="2800" dirty="0" smtClean="0">
                <a:solidFill>
                  <a:srgbClr val="009900"/>
                </a:solidFill>
              </a:rPr>
              <a:t/>
            </a:r>
            <a:br>
              <a:rPr lang="ru-RU" sz="2800" dirty="0" smtClean="0">
                <a:solidFill>
                  <a:srgbClr val="009900"/>
                </a:solidFill>
              </a:rPr>
            </a:br>
            <a:r>
              <a:rPr lang="ru-RU" sz="2800" dirty="0">
                <a:solidFill>
                  <a:srgbClr val="009900"/>
                </a:solidFill>
              </a:rPr>
              <a:t/>
            </a:r>
            <a:br>
              <a:rPr lang="ru-RU" sz="2800" dirty="0">
                <a:solidFill>
                  <a:srgbClr val="009900"/>
                </a:solidFill>
              </a:rPr>
            </a:br>
            <a:r>
              <a:rPr lang="ru-RU" sz="2800" dirty="0" smtClean="0">
                <a:solidFill>
                  <a:srgbClr val="009900"/>
                </a:solidFill>
              </a:rPr>
              <a:t/>
            </a:r>
            <a:br>
              <a:rPr lang="ru-RU" sz="2800" dirty="0" smtClean="0">
                <a:solidFill>
                  <a:srgbClr val="009900"/>
                </a:solidFill>
              </a:rPr>
            </a:br>
            <a:r>
              <a:rPr lang="ru-RU" sz="2800" b="1" dirty="0" smtClean="0">
                <a:solidFill>
                  <a:srgbClr val="009900"/>
                </a:solidFill>
              </a:rPr>
              <a:t>ВЕРХОВНЫЙ </a:t>
            </a:r>
            <a:r>
              <a:rPr lang="ru-RU" sz="2800" b="1" dirty="0">
                <a:solidFill>
                  <a:srgbClr val="009900"/>
                </a:solidFill>
              </a:rPr>
              <a:t>СУД РОССИЙСКОЙ </a:t>
            </a:r>
            <a:r>
              <a:rPr lang="ru-RU" sz="2800" b="1" dirty="0" smtClean="0">
                <a:solidFill>
                  <a:srgbClr val="009900"/>
                </a:solidFill>
              </a:rPr>
              <a:t>ФЕДЕРАЦИИ ОПРЕДЕЛЕНИЕ </a:t>
            </a:r>
            <a:br>
              <a:rPr lang="ru-RU" sz="2800" b="1" dirty="0" smtClean="0">
                <a:solidFill>
                  <a:srgbClr val="009900"/>
                </a:solidFill>
              </a:rPr>
            </a:br>
            <a:r>
              <a:rPr lang="ru-RU" sz="2800" b="1" dirty="0" smtClean="0">
                <a:solidFill>
                  <a:srgbClr val="009900"/>
                </a:solidFill>
              </a:rPr>
              <a:t>от </a:t>
            </a:r>
            <a:r>
              <a:rPr lang="ru-RU" sz="2800" b="1" dirty="0">
                <a:solidFill>
                  <a:srgbClr val="009900"/>
                </a:solidFill>
              </a:rPr>
              <a:t>25 января 2008 г.  </a:t>
            </a:r>
            <a:r>
              <a:rPr lang="ru-RU" sz="2800" b="1" dirty="0" smtClean="0">
                <a:solidFill>
                  <a:srgbClr val="009900"/>
                </a:solidFill>
              </a:rPr>
              <a:t>N 5-Г07-113</a:t>
            </a:r>
            <a:r>
              <a:rPr lang="ru-RU" sz="2800" b="1" dirty="0">
                <a:solidFill>
                  <a:srgbClr val="009900"/>
                </a:solidFill>
              </a:rPr>
              <a:t/>
            </a:r>
            <a:br>
              <a:rPr lang="ru-RU" sz="2800" b="1" dirty="0">
                <a:solidFill>
                  <a:srgbClr val="009900"/>
                </a:solidFill>
              </a:rPr>
            </a:br>
            <a:r>
              <a:rPr lang="ru-RU" b="1" dirty="0"/>
              <a:t/>
            </a:r>
            <a:br>
              <a:rPr lang="ru-RU" b="1" dirty="0"/>
            </a:br>
            <a:endParaRPr lang="ru-RU" b="1" dirty="0"/>
          </a:p>
        </p:txBody>
      </p:sp>
      <p:sp>
        <p:nvSpPr>
          <p:cNvPr id="182275" name="Rectangle 3"/>
          <p:cNvSpPr>
            <a:spLocks noGrp="1" noChangeArrowheads="1"/>
          </p:cNvSpPr>
          <p:nvPr>
            <p:ph idx="1"/>
          </p:nvPr>
        </p:nvSpPr>
        <p:spPr/>
        <p:txBody>
          <a:bodyPr>
            <a:normAutofit fontScale="92500" lnSpcReduction="20000"/>
          </a:bodyPr>
          <a:lstStyle/>
          <a:p>
            <a:endParaRPr lang="ru-RU" dirty="0" smtClean="0"/>
          </a:p>
          <a:p>
            <a:pPr marL="114300" indent="0">
              <a:buNone/>
            </a:pPr>
            <a:r>
              <a:rPr lang="ru-RU" dirty="0" smtClean="0"/>
              <a:t>Такие случаи установлены ст. 37 Трудового кодекса РФ, которая предусматривает три случая, когда профсоюзные организации выступают от имени всех работников данного работодателя:</a:t>
            </a:r>
          </a:p>
          <a:p>
            <a:endParaRPr lang="ru-RU" dirty="0" smtClean="0"/>
          </a:p>
          <a:p>
            <a:pPr marL="114300" indent="0">
              <a:buNone/>
            </a:pPr>
            <a:r>
              <a:rPr lang="ru-RU" dirty="0" smtClean="0"/>
              <a:t>- когда в организации действует первичная профсоюзная организация, объединяющая более половины работников (ч. 3);</a:t>
            </a:r>
          </a:p>
          <a:p>
            <a:pPr marL="114300" indent="0">
              <a:buNone/>
            </a:pPr>
            <a:endParaRPr lang="ru-RU" dirty="0" smtClean="0"/>
          </a:p>
          <a:p>
            <a:pPr marL="114300" indent="0">
              <a:buNone/>
            </a:pPr>
            <a:r>
              <a:rPr lang="ru-RU" dirty="0" smtClean="0"/>
              <a:t>- когда две или более первичные профсоюзные организации, объединяющие в совокупности более половины работников данного работодателя, создали единый представительный орган (ч. 2);</a:t>
            </a:r>
          </a:p>
          <a:p>
            <a:pPr marL="114300" indent="0">
              <a:buNone/>
            </a:pPr>
            <a:endParaRPr lang="ru-RU" dirty="0" smtClean="0"/>
          </a:p>
          <a:p>
            <a:pPr marL="114300" indent="0">
              <a:buNone/>
            </a:pPr>
            <a:r>
              <a:rPr lang="ru-RU" dirty="0" smtClean="0"/>
              <a:t>- когда на общем собрании (конференции) работников избрана первичная профсоюзная организация, которой поручено вступить в коллективные переговоры от имени всех работников (ч. 4).</a:t>
            </a:r>
          </a:p>
        </p:txBody>
      </p:sp>
    </p:spTree>
    <p:extLst>
      <p:ext uri="{BB962C8B-B14F-4D97-AF65-F5344CB8AC3E}">
        <p14:creationId xmlns:p14="http://schemas.microsoft.com/office/powerpoint/2010/main" xmlns="" val="359234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04048" y="3429000"/>
            <a:ext cx="3109879" cy="3068960"/>
          </a:xfrm>
          <a:prstGeom prst="rect">
            <a:avLst/>
          </a:prstGeom>
        </p:spPr>
      </p:pic>
      <p:sp>
        <p:nvSpPr>
          <p:cNvPr id="182275" name="Rectangle 3"/>
          <p:cNvSpPr>
            <a:spLocks noGrp="1" noChangeArrowheads="1"/>
          </p:cNvSpPr>
          <p:nvPr>
            <p:ph idx="1"/>
          </p:nvPr>
        </p:nvSpPr>
        <p:spPr>
          <a:xfrm>
            <a:off x="457200" y="980728"/>
            <a:ext cx="7427168" cy="4248472"/>
          </a:xfrm>
        </p:spPr>
        <p:txBody>
          <a:bodyPr>
            <a:normAutofit/>
          </a:bodyPr>
          <a:lstStyle/>
          <a:p>
            <a:pPr>
              <a:buNone/>
              <a:defRPr/>
            </a:pPr>
            <a:r>
              <a:rPr lang="ru-RU" sz="3000" dirty="0" smtClean="0"/>
              <a:t>Первичная профсоюзная организация, объединяющая </a:t>
            </a:r>
            <a:r>
              <a:rPr lang="ru-RU" sz="3000" b="1" dirty="0" smtClean="0">
                <a:solidFill>
                  <a:srgbClr val="00B050"/>
                </a:solidFill>
              </a:rPr>
              <a:t>более  половины работников</a:t>
            </a:r>
            <a:r>
              <a:rPr lang="ru-RU" sz="3000" dirty="0" smtClean="0"/>
              <a:t>, является </a:t>
            </a:r>
            <a:r>
              <a:rPr lang="ru-RU" sz="3000" dirty="0"/>
              <a:t>при проведении коллективных </a:t>
            </a:r>
            <a:r>
              <a:rPr lang="ru-RU" sz="3000" dirty="0" smtClean="0"/>
              <a:t>переговоров представителем интересов </a:t>
            </a:r>
            <a:r>
              <a:rPr lang="ru-RU" sz="3000" dirty="0"/>
              <a:t>всех работников </a:t>
            </a:r>
            <a:r>
              <a:rPr lang="ru-RU" sz="3000" dirty="0">
                <a:solidFill>
                  <a:srgbClr val="100E0A"/>
                </a:solidFill>
              </a:rPr>
              <a:t>данного </a:t>
            </a:r>
            <a:r>
              <a:rPr lang="ru-RU" sz="3000" dirty="0" smtClean="0">
                <a:solidFill>
                  <a:srgbClr val="100E0A"/>
                </a:solidFill>
              </a:rPr>
              <a:t>работодателя</a:t>
            </a:r>
            <a:r>
              <a:rPr lang="ru-RU" sz="3000" dirty="0" smtClean="0"/>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7620000" cy="1325562"/>
          </a:xfrm>
        </p:spPr>
        <p:txBody>
          <a:bodyPr/>
          <a:lstStyle/>
          <a:p>
            <a:pPr algn="ctr"/>
            <a:r>
              <a:rPr lang="ru-RU" sz="2800" dirty="0" smtClean="0">
                <a:solidFill>
                  <a:srgbClr val="009900"/>
                </a:solidFill>
              </a:rPr>
              <a:t/>
            </a:r>
            <a:br>
              <a:rPr lang="ru-RU" sz="2800" dirty="0" smtClean="0">
                <a:solidFill>
                  <a:srgbClr val="009900"/>
                </a:solidFill>
              </a:rPr>
            </a:br>
            <a:r>
              <a:rPr lang="ru-RU" sz="2800" dirty="0">
                <a:solidFill>
                  <a:srgbClr val="009900"/>
                </a:solidFill>
              </a:rPr>
              <a:t/>
            </a:r>
            <a:br>
              <a:rPr lang="ru-RU" sz="2800" dirty="0">
                <a:solidFill>
                  <a:srgbClr val="009900"/>
                </a:solidFill>
              </a:rPr>
            </a:br>
            <a:r>
              <a:rPr lang="ru-RU" sz="2800" dirty="0" smtClean="0">
                <a:solidFill>
                  <a:srgbClr val="009900"/>
                </a:solidFill>
              </a:rPr>
              <a:t/>
            </a:r>
            <a:br>
              <a:rPr lang="ru-RU" sz="2800" dirty="0" smtClean="0">
                <a:solidFill>
                  <a:srgbClr val="009900"/>
                </a:solidFill>
              </a:rPr>
            </a:br>
            <a:r>
              <a:rPr lang="ru-RU" b="1" dirty="0"/>
              <a:t/>
            </a:r>
            <a:br>
              <a:rPr lang="ru-RU" b="1" dirty="0"/>
            </a:br>
            <a:endParaRPr lang="ru-RU" b="1" dirty="0"/>
          </a:p>
        </p:txBody>
      </p:sp>
      <p:sp>
        <p:nvSpPr>
          <p:cNvPr id="182275" name="Rectangle 3"/>
          <p:cNvSpPr>
            <a:spLocks noGrp="1" noChangeArrowheads="1"/>
          </p:cNvSpPr>
          <p:nvPr>
            <p:ph idx="1"/>
          </p:nvPr>
        </p:nvSpPr>
        <p:spPr>
          <a:xfrm>
            <a:off x="457200" y="1052736"/>
            <a:ext cx="5266928" cy="5348064"/>
          </a:xfrm>
        </p:spPr>
        <p:txBody>
          <a:bodyPr>
            <a:normAutofit/>
          </a:bodyPr>
          <a:lstStyle/>
          <a:p>
            <a:pPr marL="114300" indent="0">
              <a:buNone/>
            </a:pPr>
            <a:r>
              <a:rPr lang="ru-RU" sz="2800" dirty="0" smtClean="0"/>
              <a:t>Профсоюзная организация, объединяющая </a:t>
            </a:r>
            <a:r>
              <a:rPr lang="ru-RU" sz="2800" b="1" dirty="0" smtClean="0">
                <a:solidFill>
                  <a:srgbClr val="009900"/>
                </a:solidFill>
              </a:rPr>
              <a:t>менее половины работников</a:t>
            </a:r>
            <a:r>
              <a:rPr lang="ru-RU" sz="2800" dirty="0" smtClean="0"/>
              <a:t>, получает полномочия на ведение коллективных </a:t>
            </a:r>
            <a:r>
              <a:rPr lang="ru-RU" sz="2800" dirty="0"/>
              <a:t>переговоров от имени всех </a:t>
            </a:r>
            <a:r>
              <a:rPr lang="ru-RU" sz="2800" dirty="0" smtClean="0"/>
              <a:t>работников по итогам тайного голосования на общем собрании </a:t>
            </a:r>
            <a:r>
              <a:rPr lang="ru-RU" sz="2800" dirty="0"/>
              <a:t>(</a:t>
            </a:r>
            <a:r>
              <a:rPr lang="ru-RU" sz="2800" dirty="0" smtClean="0"/>
              <a:t>конференции) </a:t>
            </a:r>
          </a:p>
          <a:p>
            <a:pPr marL="114300" indent="0">
              <a:buNone/>
            </a:pPr>
            <a:r>
              <a:rPr lang="ru-RU" sz="2800" dirty="0" smtClean="0"/>
              <a:t>работников.</a:t>
            </a:r>
          </a:p>
          <a:p>
            <a:pPr marL="114300" indent="0">
              <a:buNone/>
            </a:pPr>
            <a:endParaRPr lang="ru-RU" sz="2800" dirty="0" smtClean="0"/>
          </a:p>
        </p:txBody>
      </p:sp>
      <p:pic>
        <p:nvPicPr>
          <p:cNvPr id="2" name="Рисунок 1"/>
          <p:cNvPicPr>
            <a:picLocks noChangeAspect="1"/>
          </p:cNvPicPr>
          <p:nvPr/>
        </p:nvPicPr>
        <p:blipFill>
          <a:blip r:embed="rId2" cstate="print"/>
          <a:stretch>
            <a:fillRect/>
          </a:stretch>
        </p:blipFill>
        <p:spPr>
          <a:xfrm>
            <a:off x="5004048" y="764704"/>
            <a:ext cx="2859272" cy="2859272"/>
          </a:xfrm>
          <a:prstGeom prst="rect">
            <a:avLst/>
          </a:prstGeom>
        </p:spPr>
      </p:pic>
    </p:spTree>
    <p:extLst>
      <p:ext uri="{BB962C8B-B14F-4D97-AF65-F5344CB8AC3E}">
        <p14:creationId xmlns:p14="http://schemas.microsoft.com/office/powerpoint/2010/main" xmlns="" val="20103170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8" name="Rectangle 6"/>
          <p:cNvSpPr>
            <a:spLocks noGrp="1" noChangeArrowheads="1"/>
          </p:cNvSpPr>
          <p:nvPr>
            <p:ph idx="4294967295"/>
          </p:nvPr>
        </p:nvSpPr>
        <p:spPr>
          <a:xfrm>
            <a:off x="467544" y="2042714"/>
            <a:ext cx="7437112" cy="4410621"/>
          </a:xfrm>
        </p:spPr>
        <p:txBody>
          <a:bodyPr>
            <a:normAutofit fontScale="92500"/>
          </a:bodyPr>
          <a:lstStyle/>
          <a:p>
            <a:pPr eaLnBrk="1" hangingPunct="1">
              <a:spcBef>
                <a:spcPts val="600"/>
              </a:spcBef>
              <a:buFont typeface="Wingdings" pitchFamily="2" charset="2"/>
              <a:buNone/>
              <a:defRPr/>
            </a:pPr>
            <a:r>
              <a:rPr lang="ru-RU" sz="3600" dirty="0" smtClean="0"/>
              <a:t>   </a:t>
            </a:r>
            <a:r>
              <a:rPr lang="ru-RU" sz="3600" dirty="0" smtClean="0">
                <a:solidFill>
                  <a:srgbClr val="002060"/>
                </a:solidFill>
              </a:rPr>
              <a:t>Коллективный договор - правовой акт, регулирующий социально-трудовые отношения в организации или у индивидуального предпринимателя и заключаемый работниками и работодателем в лице их представителей. </a:t>
            </a:r>
          </a:p>
          <a:p>
            <a:pPr eaLnBrk="1" hangingPunct="1">
              <a:buFont typeface="Wingdings" pitchFamily="2" charset="2"/>
              <a:buNone/>
              <a:defRPr/>
            </a:pPr>
            <a:r>
              <a:rPr lang="ru-RU" sz="3600" dirty="0" smtClean="0">
                <a:solidFill>
                  <a:srgbClr val="002060"/>
                </a:solidFill>
              </a:rPr>
              <a:t>                               </a:t>
            </a:r>
            <a:r>
              <a:rPr lang="ru-RU" i="1" dirty="0" smtClean="0">
                <a:solidFill>
                  <a:srgbClr val="002060"/>
                </a:solidFill>
              </a:rPr>
              <a:t>(Статья 40 Трудового кодекса РФ)</a:t>
            </a:r>
          </a:p>
          <a:p>
            <a:pPr eaLnBrk="1" hangingPunct="1">
              <a:buFont typeface="Wingdings" pitchFamily="2" charset="2"/>
              <a:buNone/>
              <a:defRPr/>
            </a:pPr>
            <a:endParaRPr lang="ru-RU" sz="3600" dirty="0" smtClean="0"/>
          </a:p>
        </p:txBody>
      </p:sp>
      <p:pic>
        <p:nvPicPr>
          <p:cNvPr id="5" name="Рисунок 4"/>
          <p:cNvPicPr>
            <a:picLocks noChangeAspect="1"/>
          </p:cNvPicPr>
          <p:nvPr/>
        </p:nvPicPr>
        <p:blipFill>
          <a:blip r:embed="rId2" cstate="print"/>
          <a:stretch>
            <a:fillRect/>
          </a:stretch>
        </p:blipFill>
        <p:spPr>
          <a:xfrm>
            <a:off x="593337" y="485430"/>
            <a:ext cx="3114567" cy="155728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764704"/>
            <a:ext cx="7859216" cy="2520280"/>
          </a:xfrm>
        </p:spPr>
        <p:txBody>
          <a:bodyPr/>
          <a:lstStyle/>
          <a:p>
            <a:r>
              <a:rPr lang="ru-RU" sz="3200" dirty="0"/>
              <a:t>В каких случаях на общем собрании (конференции) работников может быть избран из числа работников </a:t>
            </a:r>
            <a:r>
              <a:rPr lang="ru-RU" sz="3200" b="1" dirty="0">
                <a:solidFill>
                  <a:srgbClr val="009900"/>
                </a:solidFill>
              </a:rPr>
              <a:t>иной представитель (представительный орган)? </a:t>
            </a:r>
            <a:r>
              <a:rPr lang="ru-RU" sz="4800" b="1" dirty="0">
                <a:solidFill>
                  <a:srgbClr val="009900"/>
                </a:solidFill>
              </a:rPr>
              <a:t/>
            </a:r>
            <a:br>
              <a:rPr lang="ru-RU" sz="4800" b="1" dirty="0">
                <a:solidFill>
                  <a:srgbClr val="009900"/>
                </a:solidFill>
              </a:rPr>
            </a:br>
            <a:endParaRPr lang="ru-RU" dirty="0"/>
          </a:p>
        </p:txBody>
      </p:sp>
      <p:sp>
        <p:nvSpPr>
          <p:cNvPr id="183299" name="Rectangle 3"/>
          <p:cNvSpPr>
            <a:spLocks noGrp="1" noChangeArrowheads="1"/>
          </p:cNvSpPr>
          <p:nvPr>
            <p:ph sz="half" idx="1"/>
          </p:nvPr>
        </p:nvSpPr>
        <p:spPr>
          <a:xfrm>
            <a:off x="457200" y="3429000"/>
            <a:ext cx="3657600" cy="2697480"/>
          </a:xfrm>
        </p:spPr>
        <p:txBody>
          <a:bodyPr>
            <a:normAutofit/>
          </a:bodyPr>
          <a:lstStyle/>
          <a:p>
            <a:pPr eaLnBrk="1" hangingPunct="1">
              <a:lnSpc>
                <a:spcPct val="80000"/>
              </a:lnSpc>
              <a:defRPr/>
            </a:pPr>
            <a:endParaRPr lang="ru-RU" sz="2800" dirty="0" smtClean="0"/>
          </a:p>
          <a:p>
            <a:pPr eaLnBrk="1" hangingPunct="1">
              <a:lnSpc>
                <a:spcPct val="80000"/>
              </a:lnSpc>
              <a:defRPr/>
            </a:pPr>
            <a:r>
              <a:rPr lang="ru-RU" sz="1800" dirty="0" smtClean="0"/>
              <a:t>Наличие иного представителя не может являться препятствием для осуществления первичными профсоюзными организациями своих полномочий </a:t>
            </a:r>
          </a:p>
          <a:p>
            <a:pPr marL="114300" indent="0" algn="r" eaLnBrk="1" hangingPunct="1">
              <a:lnSpc>
                <a:spcPct val="80000"/>
              </a:lnSpc>
              <a:buNone/>
              <a:defRPr/>
            </a:pPr>
            <a:r>
              <a:rPr lang="ru-RU" sz="1800" i="1" dirty="0" smtClean="0"/>
              <a:t>(ст. 31 ТК РФ)</a:t>
            </a:r>
            <a:r>
              <a:rPr lang="ru-RU" sz="1800" dirty="0" smtClean="0"/>
              <a:t>. </a:t>
            </a:r>
          </a:p>
        </p:txBody>
      </p:sp>
      <p:pic>
        <p:nvPicPr>
          <p:cNvPr id="5" name="Объект 4"/>
          <p:cNvPicPr>
            <a:picLocks noGrp="1" noChangeAspect="1"/>
          </p:cNvPicPr>
          <p:nvPr>
            <p:ph sz="half" idx="2"/>
          </p:nvPr>
        </p:nvPicPr>
        <p:blipFill>
          <a:blip r:embed="rId2" cstate="print"/>
          <a:stretch>
            <a:fillRect/>
          </a:stretch>
        </p:blipFill>
        <p:spPr>
          <a:xfrm>
            <a:off x="4896943" y="3140968"/>
            <a:ext cx="2991559" cy="298519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p:cNvSpPr>
            <a:spLocks noGrp="1" noChangeArrowheads="1"/>
          </p:cNvSpPr>
          <p:nvPr>
            <p:ph idx="1"/>
          </p:nvPr>
        </p:nvSpPr>
        <p:spPr>
          <a:xfrm>
            <a:off x="467544" y="1268760"/>
            <a:ext cx="7620000" cy="2880320"/>
          </a:xfrm>
        </p:spPr>
        <p:txBody>
          <a:bodyPr>
            <a:normAutofit fontScale="92500"/>
          </a:bodyPr>
          <a:lstStyle/>
          <a:p>
            <a:pPr marL="114300" indent="0" algn="ctr" eaLnBrk="1" hangingPunct="1">
              <a:lnSpc>
                <a:spcPct val="80000"/>
              </a:lnSpc>
              <a:buNone/>
              <a:defRPr/>
            </a:pPr>
            <a:r>
              <a:rPr lang="ru-RU" sz="5400" dirty="0" smtClean="0"/>
              <a:t>В каких случаях от имени работников выступает </a:t>
            </a:r>
          </a:p>
          <a:p>
            <a:pPr marL="114300" indent="0" algn="ctr" eaLnBrk="1" hangingPunct="1">
              <a:lnSpc>
                <a:spcPct val="80000"/>
              </a:lnSpc>
              <a:buNone/>
              <a:defRPr/>
            </a:pPr>
            <a:r>
              <a:rPr lang="ru-RU" sz="5400" b="1" dirty="0" smtClean="0">
                <a:solidFill>
                  <a:srgbClr val="009900"/>
                </a:solidFill>
              </a:rPr>
              <a:t>единый </a:t>
            </a:r>
            <a:r>
              <a:rPr lang="ru-RU" sz="5400" b="1" dirty="0">
                <a:solidFill>
                  <a:srgbClr val="009900"/>
                </a:solidFill>
              </a:rPr>
              <a:t>представительный </a:t>
            </a:r>
            <a:r>
              <a:rPr lang="ru-RU" sz="5400" b="1" dirty="0" smtClean="0">
                <a:solidFill>
                  <a:srgbClr val="009900"/>
                </a:solidFill>
              </a:rPr>
              <a:t>орган</a:t>
            </a:r>
            <a:r>
              <a:rPr lang="ru-RU" sz="5400" dirty="0" smtClean="0">
                <a:solidFill>
                  <a:srgbClr val="009900"/>
                </a:solidFill>
              </a:rPr>
              <a:t>?</a:t>
            </a:r>
            <a:endParaRPr lang="ru-RU" sz="5400" dirty="0">
              <a:solidFill>
                <a:srgbClr val="009900"/>
              </a:solidFill>
            </a:endParaRPr>
          </a:p>
        </p:txBody>
      </p:sp>
      <p:pic>
        <p:nvPicPr>
          <p:cNvPr id="2" name="Рисунок 1"/>
          <p:cNvPicPr>
            <a:picLocks noChangeAspect="1"/>
          </p:cNvPicPr>
          <p:nvPr/>
        </p:nvPicPr>
        <p:blipFill>
          <a:blip r:embed="rId3" cstate="print"/>
          <a:stretch>
            <a:fillRect/>
          </a:stretch>
        </p:blipFill>
        <p:spPr>
          <a:xfrm>
            <a:off x="5004048" y="3933056"/>
            <a:ext cx="2880320" cy="27676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normAutofit fontScale="90000"/>
          </a:bodyPr>
          <a:lstStyle/>
          <a:p>
            <a:pPr eaLnBrk="1" hangingPunct="1">
              <a:defRPr/>
            </a:pPr>
            <a:r>
              <a:rPr lang="ru-RU" dirty="0" smtClean="0">
                <a:solidFill>
                  <a:srgbClr val="003399"/>
                </a:solidFill>
              </a:rPr>
              <a:t>Представители работодателей </a:t>
            </a:r>
          </a:p>
        </p:txBody>
      </p:sp>
      <p:sp>
        <p:nvSpPr>
          <p:cNvPr id="191491" name="Rectangle 3"/>
          <p:cNvSpPr>
            <a:spLocks noGrp="1" noChangeArrowheads="1"/>
          </p:cNvSpPr>
          <p:nvPr>
            <p:ph idx="1"/>
          </p:nvPr>
        </p:nvSpPr>
        <p:spPr>
          <a:xfrm>
            <a:off x="457200" y="1541377"/>
            <a:ext cx="4618856" cy="4859423"/>
          </a:xfrm>
        </p:spPr>
        <p:txBody>
          <a:bodyPr>
            <a:normAutofit/>
          </a:bodyPr>
          <a:lstStyle/>
          <a:p>
            <a:pPr eaLnBrk="1" hangingPunct="1">
              <a:lnSpc>
                <a:spcPct val="90000"/>
              </a:lnSpc>
              <a:defRPr/>
            </a:pPr>
            <a:r>
              <a:rPr lang="ru-RU" sz="2800" dirty="0" smtClean="0"/>
              <a:t>руководитель организации (единоличный исполнительный орган юридического лица), </a:t>
            </a:r>
          </a:p>
          <a:p>
            <a:pPr eaLnBrk="1" hangingPunct="1">
              <a:lnSpc>
                <a:spcPct val="90000"/>
              </a:lnSpc>
              <a:defRPr/>
            </a:pPr>
            <a:r>
              <a:rPr lang="ru-RU" sz="2800" dirty="0" smtClean="0"/>
              <a:t>работодатель - индивидуальный предприниматель (лично) </a:t>
            </a:r>
          </a:p>
          <a:p>
            <a:pPr eaLnBrk="1" hangingPunct="1">
              <a:lnSpc>
                <a:spcPct val="90000"/>
              </a:lnSpc>
              <a:defRPr/>
            </a:pPr>
            <a:r>
              <a:rPr lang="ru-RU" sz="2800" dirty="0" smtClean="0"/>
              <a:t>или уполномоченные ими лица </a:t>
            </a:r>
          </a:p>
          <a:p>
            <a:pPr marL="114300" indent="0" algn="r" eaLnBrk="1" hangingPunct="1">
              <a:lnSpc>
                <a:spcPct val="90000"/>
              </a:lnSpc>
              <a:buNone/>
              <a:defRPr/>
            </a:pPr>
            <a:r>
              <a:rPr lang="ru-RU" sz="2800" i="1" dirty="0" smtClean="0"/>
              <a:t>(ст. 33 ТК РФ)</a:t>
            </a:r>
            <a:r>
              <a:rPr lang="ru-RU" sz="2800" dirty="0" smtClean="0"/>
              <a:t>. </a:t>
            </a:r>
          </a:p>
        </p:txBody>
      </p:sp>
      <p:pic>
        <p:nvPicPr>
          <p:cNvPr id="2" name="Рисунок 1"/>
          <p:cNvPicPr>
            <a:picLocks noChangeAspect="1"/>
          </p:cNvPicPr>
          <p:nvPr/>
        </p:nvPicPr>
        <p:blipFill>
          <a:blip r:embed="rId2" cstate="print"/>
          <a:stretch>
            <a:fillRect/>
          </a:stretch>
        </p:blipFill>
        <p:spPr>
          <a:xfrm>
            <a:off x="4642498" y="1772816"/>
            <a:ext cx="3271090" cy="217565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pPr eaLnBrk="1" hangingPunct="1">
              <a:defRPr/>
            </a:pPr>
            <a:r>
              <a:rPr lang="ru-RU" sz="3600" dirty="0" smtClean="0">
                <a:solidFill>
                  <a:srgbClr val="003399"/>
                </a:solidFill>
              </a:rPr>
              <a:t>Создание комиссии для  переговоров</a:t>
            </a:r>
          </a:p>
        </p:txBody>
      </p:sp>
      <p:sp>
        <p:nvSpPr>
          <p:cNvPr id="193539" name="Rectangle 3"/>
          <p:cNvSpPr>
            <a:spLocks noGrp="1" noChangeArrowheads="1"/>
          </p:cNvSpPr>
          <p:nvPr>
            <p:ph idx="1"/>
          </p:nvPr>
        </p:nvSpPr>
        <p:spPr/>
        <p:txBody>
          <a:bodyPr>
            <a:noAutofit/>
          </a:bodyPr>
          <a:lstStyle/>
          <a:p>
            <a:pPr eaLnBrk="1" hangingPunct="1">
              <a:lnSpc>
                <a:spcPct val="80000"/>
              </a:lnSpc>
              <a:defRPr/>
            </a:pPr>
            <a:endParaRPr lang="ru-RU" sz="2800" dirty="0" smtClean="0"/>
          </a:p>
          <a:p>
            <a:pPr eaLnBrk="1" hangingPunct="1">
              <a:lnSpc>
                <a:spcPct val="80000"/>
              </a:lnSpc>
              <a:defRPr/>
            </a:pPr>
            <a:r>
              <a:rPr lang="ru-RU" sz="2800" dirty="0" smtClean="0"/>
              <a:t>Инициатором коллективных переговоров вправе выступить </a:t>
            </a:r>
            <a:r>
              <a:rPr lang="ru-RU" sz="2800" b="1" dirty="0" smtClean="0">
                <a:solidFill>
                  <a:srgbClr val="009900"/>
                </a:solidFill>
              </a:rPr>
              <a:t>любая из сторон</a:t>
            </a:r>
            <a:r>
              <a:rPr lang="ru-RU" sz="2800" dirty="0" smtClean="0"/>
              <a:t>.</a:t>
            </a:r>
          </a:p>
          <a:p>
            <a:pPr marL="114300" indent="0" eaLnBrk="1" hangingPunct="1">
              <a:lnSpc>
                <a:spcPct val="80000"/>
              </a:lnSpc>
              <a:buNone/>
              <a:defRPr/>
            </a:pPr>
            <a:endParaRPr lang="ru-RU" sz="2800" dirty="0" smtClean="0"/>
          </a:p>
        </p:txBody>
      </p:sp>
      <p:pic>
        <p:nvPicPr>
          <p:cNvPr id="2" name="Рисунок 1"/>
          <p:cNvPicPr>
            <a:picLocks noChangeAspect="1"/>
          </p:cNvPicPr>
          <p:nvPr/>
        </p:nvPicPr>
        <p:blipFill>
          <a:blip r:embed="rId2" cstate="print"/>
          <a:stretch>
            <a:fillRect/>
          </a:stretch>
        </p:blipFill>
        <p:spPr>
          <a:xfrm>
            <a:off x="4860032" y="3212976"/>
            <a:ext cx="2782435" cy="232778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323528" y="274638"/>
            <a:ext cx="8064896" cy="1143000"/>
          </a:xfrm>
        </p:spPr>
        <p:txBody>
          <a:bodyPr/>
          <a:lstStyle/>
          <a:p>
            <a:pPr eaLnBrk="1" hangingPunct="1">
              <a:defRPr/>
            </a:pPr>
            <a:r>
              <a:rPr lang="ru-RU" sz="3600" b="1" dirty="0" smtClean="0">
                <a:solidFill>
                  <a:srgbClr val="003399"/>
                </a:solidFill>
              </a:rPr>
              <a:t>Создание комиссии для  переговоров</a:t>
            </a:r>
          </a:p>
        </p:txBody>
      </p:sp>
      <p:sp>
        <p:nvSpPr>
          <p:cNvPr id="193539" name="Rectangle 3"/>
          <p:cNvSpPr>
            <a:spLocks noGrp="1" noChangeArrowheads="1"/>
          </p:cNvSpPr>
          <p:nvPr>
            <p:ph idx="1"/>
          </p:nvPr>
        </p:nvSpPr>
        <p:spPr>
          <a:xfrm>
            <a:off x="457199" y="1600200"/>
            <a:ext cx="7782705" cy="4800600"/>
          </a:xfrm>
        </p:spPr>
        <p:txBody>
          <a:bodyPr>
            <a:noAutofit/>
          </a:bodyPr>
          <a:lstStyle/>
          <a:p>
            <a:pPr marL="114300" indent="0" eaLnBrk="1" hangingPunct="1">
              <a:lnSpc>
                <a:spcPct val="80000"/>
              </a:lnSpc>
              <a:buNone/>
              <a:defRPr/>
            </a:pPr>
            <a:r>
              <a:rPr lang="ru-RU" sz="2800" dirty="0" smtClean="0"/>
              <a:t>Представители стороны, получившие </a:t>
            </a:r>
            <a:r>
              <a:rPr lang="ru-RU" sz="2800" b="1" dirty="0" smtClean="0">
                <a:solidFill>
                  <a:srgbClr val="009900"/>
                </a:solidFill>
              </a:rPr>
              <a:t>предложение в письменной форме </a:t>
            </a:r>
            <a:r>
              <a:rPr lang="ru-RU" sz="2800" dirty="0" smtClean="0"/>
              <a:t>о начале коллективных переговоров, обязаны вступить в переговоры в течение </a:t>
            </a:r>
            <a:r>
              <a:rPr lang="ru-RU" sz="2800" b="1" dirty="0" smtClean="0">
                <a:solidFill>
                  <a:srgbClr val="009900"/>
                </a:solidFill>
              </a:rPr>
              <a:t>семи календарных дней</a:t>
            </a:r>
            <a:r>
              <a:rPr lang="ru-RU" sz="2800" dirty="0" smtClean="0"/>
              <a:t> со дня получения указанного предложения, направив инициатору проведения коллективных переговоров ответ с указанием представителей от своей стороны для участия в работе комиссии по ведению коллективных переговоров и их полномочий. </a:t>
            </a:r>
          </a:p>
        </p:txBody>
      </p:sp>
      <p:pic>
        <p:nvPicPr>
          <p:cNvPr id="2" name="Рисунок 1"/>
          <p:cNvPicPr>
            <a:picLocks noChangeAspect="1"/>
          </p:cNvPicPr>
          <p:nvPr/>
        </p:nvPicPr>
        <p:blipFill>
          <a:blip r:embed="rId2" cstate="print"/>
          <a:stretch>
            <a:fillRect/>
          </a:stretch>
        </p:blipFill>
        <p:spPr>
          <a:xfrm>
            <a:off x="5364088" y="4837897"/>
            <a:ext cx="2587785" cy="1729608"/>
          </a:xfrm>
          <a:prstGeom prst="rect">
            <a:avLst/>
          </a:prstGeom>
        </p:spPr>
      </p:pic>
    </p:spTree>
    <p:extLst>
      <p:ext uri="{BB962C8B-B14F-4D97-AF65-F5344CB8AC3E}">
        <p14:creationId xmlns:p14="http://schemas.microsoft.com/office/powerpoint/2010/main" xmlns="" val="2588366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defRPr/>
            </a:pPr>
            <a:r>
              <a:rPr lang="ru-RU" dirty="0" smtClean="0">
                <a:solidFill>
                  <a:srgbClr val="CC3300"/>
                </a:solidFill>
              </a:rPr>
              <a:t>Ответственность</a:t>
            </a:r>
          </a:p>
        </p:txBody>
      </p:sp>
      <p:sp>
        <p:nvSpPr>
          <p:cNvPr id="196611" name="Rectangle 3"/>
          <p:cNvSpPr>
            <a:spLocks noGrp="1" noChangeArrowheads="1"/>
          </p:cNvSpPr>
          <p:nvPr>
            <p:ph idx="1"/>
          </p:nvPr>
        </p:nvSpPr>
        <p:spPr/>
        <p:txBody>
          <a:bodyPr>
            <a:normAutofit/>
          </a:bodyPr>
          <a:lstStyle/>
          <a:p>
            <a:pPr eaLnBrk="1" hangingPunct="1">
              <a:buFont typeface="Wingdings" pitchFamily="2" charset="2"/>
              <a:buNone/>
              <a:defRPr/>
            </a:pPr>
            <a:r>
              <a:rPr lang="ru-RU" sz="2400" dirty="0" smtClean="0"/>
              <a:t>Уклонение работодателя или лица, его представляющего, от участия в переговорах о заключении, об изменении или о дополнении коллективного договора, нарушение установленного законом срока проведения переговоров, а равно необеспечение работы комиссии в определенные сторонами сроки - влечёт предупреждение или наложение административного штрафа</a:t>
            </a:r>
            <a:r>
              <a:rPr lang="ru-RU" sz="2400" dirty="0" smtClean="0">
                <a:solidFill>
                  <a:schemeClr val="accent4"/>
                </a:solidFill>
              </a:rPr>
              <a:t> </a:t>
            </a:r>
          </a:p>
          <a:p>
            <a:pPr eaLnBrk="1" hangingPunct="1">
              <a:buFont typeface="Wingdings" pitchFamily="2" charset="2"/>
              <a:buNone/>
              <a:defRPr/>
            </a:pPr>
            <a:r>
              <a:rPr lang="ru-RU" sz="2400" b="1" dirty="0" smtClean="0">
                <a:solidFill>
                  <a:srgbClr val="CC3300"/>
                </a:solidFill>
              </a:rPr>
              <a:t>в размере от одной тысячи до трех тысяч рублей</a:t>
            </a:r>
            <a:r>
              <a:rPr lang="ru-RU" sz="2400" dirty="0" smtClean="0"/>
              <a:t> </a:t>
            </a:r>
          </a:p>
          <a:p>
            <a:pPr eaLnBrk="1" hangingPunct="1">
              <a:buFont typeface="Wingdings" pitchFamily="2" charset="2"/>
              <a:buNone/>
              <a:defRPr/>
            </a:pPr>
            <a:r>
              <a:rPr lang="ru-RU" sz="2400" dirty="0" smtClean="0"/>
              <a:t>в соответствии со ст. 5.28 Кодекса РФ об административных правонарушениях.</a:t>
            </a:r>
          </a:p>
        </p:txBody>
      </p:sp>
      <p:pic>
        <p:nvPicPr>
          <p:cNvPr id="4" name="Рисунок 3"/>
          <p:cNvPicPr>
            <a:picLocks noChangeAspect="1"/>
          </p:cNvPicPr>
          <p:nvPr/>
        </p:nvPicPr>
        <p:blipFill>
          <a:blip r:embed="rId2" cstate="print"/>
          <a:stretch>
            <a:fillRect/>
          </a:stretch>
        </p:blipFill>
        <p:spPr>
          <a:xfrm>
            <a:off x="6012160" y="404664"/>
            <a:ext cx="1908213" cy="1426588"/>
          </a:xfrm>
          <a:prstGeom prst="rect">
            <a:avLst/>
          </a:prstGeom>
        </p:spPr>
      </p:pic>
      <p:pic>
        <p:nvPicPr>
          <p:cNvPr id="6" name="Рисунок 5"/>
          <p:cNvPicPr>
            <a:picLocks noChangeAspect="1"/>
          </p:cNvPicPr>
          <p:nvPr/>
        </p:nvPicPr>
        <p:blipFill>
          <a:blip r:embed="rId3" cstate="print"/>
          <a:stretch>
            <a:fillRect/>
          </a:stretch>
        </p:blipFill>
        <p:spPr>
          <a:xfrm>
            <a:off x="6485621" y="4972050"/>
            <a:ext cx="1409700" cy="14287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859216" cy="1143000"/>
          </a:xfrm>
        </p:spPr>
        <p:txBody>
          <a:bodyPr/>
          <a:lstStyle/>
          <a:p>
            <a:r>
              <a:rPr lang="ru-RU" sz="3600" b="1" dirty="0" smtClean="0">
                <a:solidFill>
                  <a:srgbClr val="003399"/>
                </a:solidFill>
              </a:rPr>
              <a:t>Комиссия по переговорам создаётся и работает на равноправной основе</a:t>
            </a:r>
            <a:endParaRPr lang="ru-RU" sz="3600" b="1" dirty="0">
              <a:solidFill>
                <a:srgbClr val="003399"/>
              </a:solidFill>
            </a:endParaRPr>
          </a:p>
        </p:txBody>
      </p:sp>
      <p:pic>
        <p:nvPicPr>
          <p:cNvPr id="4" name="Объект 3"/>
          <p:cNvPicPr>
            <a:picLocks noGrp="1" noChangeAspect="1"/>
          </p:cNvPicPr>
          <p:nvPr>
            <p:ph idx="1"/>
          </p:nvPr>
        </p:nvPicPr>
        <p:blipFill>
          <a:blip r:embed="rId2" cstate="print"/>
          <a:stretch>
            <a:fillRect/>
          </a:stretch>
        </p:blipFill>
        <p:spPr>
          <a:xfrm>
            <a:off x="426318" y="1556792"/>
            <a:ext cx="3782362" cy="2520280"/>
          </a:xfrm>
          <a:prstGeom prst="rect">
            <a:avLst/>
          </a:prstGeom>
        </p:spPr>
      </p:pic>
      <p:pic>
        <p:nvPicPr>
          <p:cNvPr id="3" name="Рисунок 2"/>
          <p:cNvPicPr>
            <a:picLocks noChangeAspect="1"/>
          </p:cNvPicPr>
          <p:nvPr/>
        </p:nvPicPr>
        <p:blipFill>
          <a:blip r:embed="rId3" cstate="print"/>
          <a:stretch>
            <a:fillRect/>
          </a:stretch>
        </p:blipFill>
        <p:spPr>
          <a:xfrm>
            <a:off x="3703772" y="3573016"/>
            <a:ext cx="4413301" cy="2999595"/>
          </a:xfrm>
          <a:prstGeom prst="rect">
            <a:avLst/>
          </a:prstGeom>
        </p:spPr>
      </p:pic>
    </p:spTree>
    <p:extLst>
      <p:ext uri="{BB962C8B-B14F-4D97-AF65-F5344CB8AC3E}">
        <p14:creationId xmlns:p14="http://schemas.microsoft.com/office/powerpoint/2010/main" xmlns="" val="3848862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defRPr/>
            </a:pPr>
            <a:r>
              <a:rPr lang="ru-RU" sz="3600" b="1" dirty="0" smtClean="0">
                <a:solidFill>
                  <a:srgbClr val="003399"/>
                </a:solidFill>
              </a:rPr>
              <a:t>Организация работы комиссии по переговорам</a:t>
            </a:r>
          </a:p>
        </p:txBody>
      </p:sp>
      <p:sp>
        <p:nvSpPr>
          <p:cNvPr id="198659" name="Rectangle 3"/>
          <p:cNvSpPr>
            <a:spLocks noGrp="1" noChangeArrowheads="1"/>
          </p:cNvSpPr>
          <p:nvPr>
            <p:ph idx="1"/>
          </p:nvPr>
        </p:nvSpPr>
        <p:spPr/>
        <p:txBody>
          <a:bodyPr/>
          <a:lstStyle/>
          <a:p>
            <a:pPr eaLnBrk="1" hangingPunct="1">
              <a:lnSpc>
                <a:spcPct val="90000"/>
              </a:lnSpc>
              <a:defRPr/>
            </a:pPr>
            <a:endParaRPr lang="ru-RU" sz="2400" b="1" dirty="0" smtClean="0"/>
          </a:p>
          <a:p>
            <a:pPr eaLnBrk="1" hangingPunct="1">
              <a:lnSpc>
                <a:spcPct val="90000"/>
              </a:lnSpc>
              <a:defRPr/>
            </a:pPr>
            <a:r>
              <a:rPr lang="ru-RU" sz="2400" dirty="0" smtClean="0"/>
              <a:t>Трудовой кодекс дает представителям сторон практически полную свободу решения вопросов о сроках, месте и порядке коллективных переговоров </a:t>
            </a:r>
            <a:r>
              <a:rPr lang="ru-RU" sz="2400" i="1" dirty="0" smtClean="0"/>
              <a:t>(ст. 37)</a:t>
            </a:r>
            <a:r>
              <a:rPr lang="ru-RU" sz="2400" dirty="0" smtClean="0"/>
              <a:t>. Единственное ограничение содержится в требовании </a:t>
            </a:r>
            <a:r>
              <a:rPr lang="ru-RU" sz="2400" b="1" dirty="0" smtClean="0">
                <a:solidFill>
                  <a:srgbClr val="0070C0"/>
                </a:solidFill>
              </a:rPr>
              <a:t>подписать</a:t>
            </a:r>
            <a:r>
              <a:rPr lang="ru-RU" sz="2400" dirty="0" smtClean="0"/>
              <a:t> коллективный договор на согласованных условиях в срок </a:t>
            </a:r>
            <a:r>
              <a:rPr lang="ru-RU" sz="2400" b="1" dirty="0" smtClean="0">
                <a:solidFill>
                  <a:srgbClr val="0070C0"/>
                </a:solidFill>
              </a:rPr>
              <a:t>не позднее трех месяцев со дня начала переговоров </a:t>
            </a:r>
            <a:r>
              <a:rPr lang="ru-RU" sz="2400" i="1" dirty="0" smtClean="0"/>
              <a:t>(ст. 40)</a:t>
            </a:r>
            <a:r>
              <a:rPr lang="ru-RU" sz="2400" dirty="0" smtClean="0"/>
              <a:t>. </a:t>
            </a:r>
          </a:p>
          <a:p>
            <a:pPr eaLnBrk="1" hangingPunct="1">
              <a:lnSpc>
                <a:spcPct val="90000"/>
              </a:lnSpc>
              <a:defRPr/>
            </a:pPr>
            <a:r>
              <a:rPr lang="ru-RU" sz="2400" dirty="0" smtClean="0"/>
              <a:t>Условия деятельности двусторонней комиссии следует отразить в специальном Положении, утверждаемом приказом руководителя организации и решением профсоюзного комитета</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defRPr/>
            </a:pPr>
            <a:r>
              <a:rPr lang="ru-RU" sz="2800" b="1" dirty="0" smtClean="0">
                <a:solidFill>
                  <a:srgbClr val="003399"/>
                </a:solidFill>
              </a:rPr>
              <a:t>Правила  грамотного ведения переговоров:</a:t>
            </a:r>
            <a:br>
              <a:rPr lang="ru-RU" sz="2800" b="1" dirty="0" smtClean="0">
                <a:solidFill>
                  <a:srgbClr val="003399"/>
                </a:solidFill>
              </a:rPr>
            </a:br>
            <a:endParaRPr lang="ru-RU" sz="2800" b="1" dirty="0" smtClean="0">
              <a:solidFill>
                <a:srgbClr val="003399"/>
              </a:solidFill>
            </a:endParaRPr>
          </a:p>
        </p:txBody>
      </p:sp>
      <p:sp>
        <p:nvSpPr>
          <p:cNvPr id="200707" name="Rectangle 3"/>
          <p:cNvSpPr>
            <a:spLocks noGrp="1" noChangeArrowheads="1"/>
          </p:cNvSpPr>
          <p:nvPr>
            <p:ph idx="1"/>
          </p:nvPr>
        </p:nvSpPr>
        <p:spPr>
          <a:xfrm>
            <a:off x="457200" y="1124744"/>
            <a:ext cx="7620000" cy="5276056"/>
          </a:xfrm>
        </p:spPr>
        <p:txBody>
          <a:bodyPr/>
          <a:lstStyle/>
          <a:p>
            <a:pPr lvl="1" eaLnBrk="1" hangingPunct="1">
              <a:lnSpc>
                <a:spcPct val="90000"/>
              </a:lnSpc>
              <a:defRPr/>
            </a:pPr>
            <a:r>
              <a:rPr lang="ru-RU" sz="2400" dirty="0" smtClean="0"/>
              <a:t>не тратить время на  позиционный торг;</a:t>
            </a:r>
          </a:p>
          <a:p>
            <a:pPr lvl="1" eaLnBrk="1" hangingPunct="1">
              <a:lnSpc>
                <a:spcPct val="90000"/>
              </a:lnSpc>
              <a:defRPr/>
            </a:pPr>
            <a:r>
              <a:rPr lang="ru-RU" sz="2400" dirty="0" smtClean="0"/>
              <a:t>уважать собеседника и отделять людей от проблемы;</a:t>
            </a:r>
          </a:p>
          <a:p>
            <a:pPr lvl="1" eaLnBrk="1" hangingPunct="1">
              <a:lnSpc>
                <a:spcPct val="90000"/>
              </a:lnSpc>
              <a:defRPr/>
            </a:pPr>
            <a:r>
              <a:rPr lang="ru-RU" sz="2400" dirty="0" smtClean="0"/>
              <a:t>сосредоточить внимание на интересах, а не на позициях;</a:t>
            </a:r>
          </a:p>
          <a:p>
            <a:pPr lvl="1" eaLnBrk="1" hangingPunct="1">
              <a:lnSpc>
                <a:spcPct val="90000"/>
              </a:lnSpc>
              <a:defRPr/>
            </a:pPr>
            <a:r>
              <a:rPr lang="ru-RU" sz="2400" dirty="0" smtClean="0"/>
              <a:t>изобретать взаимовыгодные варианты;</a:t>
            </a:r>
          </a:p>
          <a:p>
            <a:pPr lvl="1" eaLnBrk="1" hangingPunct="1">
              <a:lnSpc>
                <a:spcPct val="90000"/>
              </a:lnSpc>
              <a:defRPr/>
            </a:pPr>
            <a:r>
              <a:rPr lang="ru-RU" sz="2400" dirty="0" smtClean="0"/>
              <a:t>настаивать на использовании объективных критериев;</a:t>
            </a:r>
          </a:p>
          <a:p>
            <a:pPr lvl="1" eaLnBrk="1" hangingPunct="1">
              <a:lnSpc>
                <a:spcPct val="90000"/>
              </a:lnSpc>
              <a:defRPr/>
            </a:pPr>
            <a:r>
              <a:rPr lang="ru-RU" sz="2400" dirty="0" smtClean="0"/>
              <a:t>не поддаваться давлению;</a:t>
            </a:r>
          </a:p>
          <a:p>
            <a:pPr lvl="1" eaLnBrk="1" hangingPunct="1">
              <a:lnSpc>
                <a:spcPct val="90000"/>
              </a:lnSpc>
              <a:defRPr/>
            </a:pPr>
            <a:r>
              <a:rPr lang="ru-RU" sz="2400" dirty="0" smtClean="0"/>
              <a:t>вовремя распознавать намерения и уловки оппонентов.</a:t>
            </a:r>
          </a:p>
        </p:txBody>
      </p:sp>
      <p:pic>
        <p:nvPicPr>
          <p:cNvPr id="2" name="Рисунок 1"/>
          <p:cNvPicPr>
            <a:picLocks noChangeAspect="1"/>
          </p:cNvPicPr>
          <p:nvPr/>
        </p:nvPicPr>
        <p:blipFill>
          <a:blip r:embed="rId2" cstate="print"/>
          <a:stretch>
            <a:fillRect/>
          </a:stretch>
        </p:blipFill>
        <p:spPr>
          <a:xfrm>
            <a:off x="5724128" y="4869160"/>
            <a:ext cx="2469094" cy="184724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idx="1"/>
          </p:nvPr>
        </p:nvSpPr>
        <p:spPr>
          <a:xfrm>
            <a:off x="611188" y="836613"/>
            <a:ext cx="7705228" cy="5294312"/>
          </a:xfrm>
        </p:spPr>
        <p:txBody>
          <a:bodyPr/>
          <a:lstStyle/>
          <a:p>
            <a:pPr eaLnBrk="1" hangingPunct="1">
              <a:lnSpc>
                <a:spcPct val="80000"/>
              </a:lnSpc>
              <a:defRPr/>
            </a:pPr>
            <a:r>
              <a:rPr lang="ru-RU" sz="2400" dirty="0" smtClean="0"/>
              <a:t>Стороны должны предоставлять друг другу не позднее </a:t>
            </a:r>
            <a:r>
              <a:rPr lang="ru-RU" sz="2400" b="1" dirty="0" smtClean="0">
                <a:solidFill>
                  <a:srgbClr val="0070C0"/>
                </a:solidFill>
              </a:rPr>
              <a:t>двух недель</a:t>
            </a:r>
            <a:r>
              <a:rPr lang="ru-RU" sz="2400" dirty="0" smtClean="0"/>
              <a:t> со дня получения соответствующего запроса имеющуюся у них информацию, необходимую для ведения коллективных переговоров. </a:t>
            </a:r>
          </a:p>
          <a:p>
            <a:pPr eaLnBrk="1" hangingPunct="1">
              <a:lnSpc>
                <a:spcPct val="80000"/>
              </a:lnSpc>
              <a:defRPr/>
            </a:pPr>
            <a:endParaRPr lang="ru-RU" sz="2400" dirty="0" smtClean="0"/>
          </a:p>
          <a:p>
            <a:pPr eaLnBrk="1" hangingPunct="1">
              <a:lnSpc>
                <a:spcPct val="80000"/>
              </a:lnSpc>
              <a:defRPr/>
            </a:pPr>
            <a:r>
              <a:rPr lang="ru-RU" sz="2400" dirty="0" smtClean="0"/>
              <a:t>Невыполнение этого требования работодателем или лицом, его представляющим, влечёт предупреждение или наложение административного штрафа в размере от одной тысячи до трех тысяч рублей </a:t>
            </a:r>
            <a:r>
              <a:rPr lang="ru-RU" sz="2400" i="1" dirty="0" smtClean="0"/>
              <a:t>(ст. 5.29 КоАП)</a:t>
            </a:r>
            <a:r>
              <a:rPr lang="ru-RU" sz="2400" dirty="0" smtClean="0"/>
              <a:t>. </a:t>
            </a:r>
          </a:p>
          <a:p>
            <a:pPr eaLnBrk="1" hangingPunct="1">
              <a:lnSpc>
                <a:spcPct val="80000"/>
              </a:lnSpc>
              <a:defRPr/>
            </a:pPr>
            <a:endParaRPr lang="ru-RU" sz="2000" dirty="0" smtClean="0"/>
          </a:p>
        </p:txBody>
      </p:sp>
      <p:pic>
        <p:nvPicPr>
          <p:cNvPr id="2" name="Рисунок 1"/>
          <p:cNvPicPr>
            <a:picLocks noChangeAspect="1"/>
          </p:cNvPicPr>
          <p:nvPr/>
        </p:nvPicPr>
        <p:blipFill>
          <a:blip r:embed="rId2" cstate="print"/>
          <a:stretch>
            <a:fillRect/>
          </a:stretch>
        </p:blipFill>
        <p:spPr>
          <a:xfrm>
            <a:off x="3275856" y="4117160"/>
            <a:ext cx="2996486" cy="22796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755650" y="476673"/>
            <a:ext cx="7416750" cy="864096"/>
          </a:xfrm>
        </p:spPr>
        <p:txBody>
          <a:bodyPr>
            <a:normAutofit/>
          </a:bodyPr>
          <a:lstStyle/>
          <a:p>
            <a:pPr algn="ctr" eaLnBrk="1" hangingPunct="1">
              <a:defRPr/>
            </a:pPr>
            <a:r>
              <a:rPr lang="ru-RU" sz="2400" b="1" dirty="0" smtClean="0"/>
              <a:t>СИСТЕМА РЕГУЛИРОВАНИЯ  ТРУДОВЫХ  ОТНОШЕНИЙ</a:t>
            </a:r>
          </a:p>
        </p:txBody>
      </p:sp>
      <p:sp>
        <p:nvSpPr>
          <p:cNvPr id="152579" name="Rectangle 3"/>
          <p:cNvSpPr>
            <a:spLocks noGrp="1" noChangeArrowheads="1"/>
          </p:cNvSpPr>
          <p:nvPr>
            <p:ph type="subTitle" idx="1"/>
          </p:nvPr>
        </p:nvSpPr>
        <p:spPr>
          <a:xfrm>
            <a:off x="1116013" y="1340768"/>
            <a:ext cx="6984379" cy="5328591"/>
          </a:xfrm>
        </p:spPr>
        <p:txBody>
          <a:bodyPr>
            <a:normAutofit fontScale="70000" lnSpcReduction="20000"/>
          </a:bodyPr>
          <a:lstStyle/>
          <a:p>
            <a:pPr algn="ctr" eaLnBrk="1" hangingPunct="1">
              <a:lnSpc>
                <a:spcPct val="80000"/>
              </a:lnSpc>
              <a:defRPr/>
            </a:pPr>
            <a:endParaRPr lang="ru-RU" sz="3100" b="1" i="1" dirty="0" smtClean="0">
              <a:solidFill>
                <a:srgbClr val="008000"/>
              </a:solidFill>
            </a:endParaRPr>
          </a:p>
          <a:p>
            <a:pPr algn="ctr" eaLnBrk="1" hangingPunct="1">
              <a:lnSpc>
                <a:spcPct val="80000"/>
              </a:lnSpc>
              <a:defRPr/>
            </a:pPr>
            <a:r>
              <a:rPr lang="ru-RU" sz="3100" b="1" i="1" dirty="0" smtClean="0">
                <a:solidFill>
                  <a:srgbClr val="008000"/>
                </a:solidFill>
              </a:rPr>
              <a:t>императивная часть системы</a:t>
            </a:r>
          </a:p>
          <a:p>
            <a:pPr algn="ctr" eaLnBrk="1" hangingPunct="1">
              <a:lnSpc>
                <a:spcPct val="80000"/>
              </a:lnSpc>
              <a:defRPr/>
            </a:pPr>
            <a:endParaRPr lang="ru-RU" sz="1600" b="1" dirty="0" smtClean="0"/>
          </a:p>
          <a:p>
            <a:pPr marL="285750" indent="-285750" algn="ctr" eaLnBrk="1" hangingPunct="1">
              <a:lnSpc>
                <a:spcPct val="120000"/>
              </a:lnSpc>
              <a:buFont typeface="Arial" pitchFamily="34" charset="0"/>
              <a:buChar char="•"/>
              <a:defRPr/>
            </a:pPr>
            <a:r>
              <a:rPr lang="ru-RU" sz="1800" b="1" dirty="0" smtClean="0">
                <a:solidFill>
                  <a:schemeClr val="tx1"/>
                </a:solidFill>
              </a:rPr>
              <a:t>МЕЖДУНАРОДНОЕ ПРАВО </a:t>
            </a:r>
          </a:p>
          <a:p>
            <a:pPr marL="285750" indent="-285750" algn="ctr" eaLnBrk="1" hangingPunct="1">
              <a:lnSpc>
                <a:spcPct val="120000"/>
              </a:lnSpc>
              <a:buFont typeface="Arial" pitchFamily="34" charset="0"/>
              <a:buChar char="•"/>
              <a:defRPr/>
            </a:pPr>
            <a:r>
              <a:rPr lang="ru-RU" sz="1800" b="1" dirty="0" smtClean="0">
                <a:solidFill>
                  <a:schemeClr val="tx1"/>
                </a:solidFill>
              </a:rPr>
              <a:t>ФЕДЕРАЛЬНОЕ ЗАКОНОДАТЕЛЬСТВО </a:t>
            </a:r>
          </a:p>
          <a:p>
            <a:pPr marL="285750" indent="-285750" algn="ctr" eaLnBrk="1" hangingPunct="1">
              <a:lnSpc>
                <a:spcPct val="120000"/>
              </a:lnSpc>
              <a:buFont typeface="Arial" pitchFamily="34" charset="0"/>
              <a:buChar char="•"/>
              <a:defRPr/>
            </a:pPr>
            <a:r>
              <a:rPr lang="ru-RU" sz="1800" b="1" dirty="0" smtClean="0">
                <a:solidFill>
                  <a:schemeClr val="tx1"/>
                </a:solidFill>
              </a:rPr>
              <a:t>ЗАКОНЫ СУБЪЕКТА РФ</a:t>
            </a:r>
          </a:p>
          <a:p>
            <a:pPr marL="285750" indent="-285750" algn="ctr">
              <a:lnSpc>
                <a:spcPct val="120000"/>
              </a:lnSpc>
              <a:buFont typeface="Arial" pitchFamily="34" charset="0"/>
              <a:buChar char="•"/>
              <a:defRPr/>
            </a:pPr>
            <a:r>
              <a:rPr lang="ru-RU" sz="1800" b="1" cap="all" dirty="0" smtClean="0">
                <a:solidFill>
                  <a:schemeClr val="tx1"/>
                </a:solidFill>
              </a:rPr>
              <a:t>указы </a:t>
            </a:r>
            <a:r>
              <a:rPr lang="ru-RU" sz="1800" b="1" cap="all" dirty="0">
                <a:solidFill>
                  <a:schemeClr val="tx1"/>
                </a:solidFill>
              </a:rPr>
              <a:t>Президента Российской </a:t>
            </a:r>
            <a:r>
              <a:rPr lang="ru-RU" sz="1800" b="1" cap="all" dirty="0" smtClean="0">
                <a:solidFill>
                  <a:schemeClr val="tx1"/>
                </a:solidFill>
              </a:rPr>
              <a:t>Федерации</a:t>
            </a:r>
            <a:endParaRPr lang="ru-RU" sz="1800" b="1" cap="all" dirty="0">
              <a:solidFill>
                <a:schemeClr val="tx1"/>
              </a:solidFill>
            </a:endParaRPr>
          </a:p>
          <a:p>
            <a:pPr marL="285750" indent="-285750" algn="ctr">
              <a:lnSpc>
                <a:spcPct val="120000"/>
              </a:lnSpc>
              <a:buFont typeface="Arial" pitchFamily="34" charset="0"/>
              <a:buChar char="•"/>
              <a:defRPr/>
            </a:pPr>
            <a:r>
              <a:rPr lang="ru-RU" sz="1800" b="1" cap="all" dirty="0" smtClean="0">
                <a:solidFill>
                  <a:schemeClr val="tx1"/>
                </a:solidFill>
              </a:rPr>
              <a:t>постановления </a:t>
            </a:r>
            <a:r>
              <a:rPr lang="ru-RU" sz="1800" b="1" cap="all" dirty="0">
                <a:solidFill>
                  <a:schemeClr val="tx1"/>
                </a:solidFill>
              </a:rPr>
              <a:t>Правительства Российской </a:t>
            </a:r>
            <a:r>
              <a:rPr lang="ru-RU" sz="1800" b="1" cap="all" dirty="0" smtClean="0">
                <a:solidFill>
                  <a:schemeClr val="tx1"/>
                </a:solidFill>
              </a:rPr>
              <a:t>Федерации</a:t>
            </a:r>
          </a:p>
          <a:p>
            <a:pPr marL="285750" indent="-285750" algn="ctr">
              <a:lnSpc>
                <a:spcPct val="120000"/>
              </a:lnSpc>
              <a:buFont typeface="Arial" pitchFamily="34" charset="0"/>
              <a:buChar char="•"/>
              <a:defRPr/>
            </a:pPr>
            <a:r>
              <a:rPr lang="ru-RU" sz="1800" b="1" cap="all" dirty="0" smtClean="0">
                <a:solidFill>
                  <a:schemeClr val="tx1"/>
                </a:solidFill>
              </a:rPr>
              <a:t>нормативные правовые акты </a:t>
            </a:r>
            <a:r>
              <a:rPr lang="ru-RU" sz="1800" b="1" cap="all" dirty="0">
                <a:solidFill>
                  <a:schemeClr val="tx1"/>
                </a:solidFill>
              </a:rPr>
              <a:t>федеральных органов исполнительной </a:t>
            </a:r>
            <a:r>
              <a:rPr lang="ru-RU" sz="1800" b="1" cap="all" dirty="0" smtClean="0">
                <a:solidFill>
                  <a:schemeClr val="tx1"/>
                </a:solidFill>
              </a:rPr>
              <a:t>власти</a:t>
            </a:r>
            <a:endParaRPr lang="ru-RU" sz="1800" b="1" cap="all" dirty="0">
              <a:solidFill>
                <a:schemeClr val="tx1"/>
              </a:solidFill>
            </a:endParaRPr>
          </a:p>
          <a:p>
            <a:pPr marL="285750" indent="-285750" algn="ctr">
              <a:lnSpc>
                <a:spcPct val="120000"/>
              </a:lnSpc>
              <a:buFont typeface="Arial" pitchFamily="34" charset="0"/>
              <a:buChar char="•"/>
              <a:defRPr/>
            </a:pPr>
            <a:r>
              <a:rPr lang="ru-RU" sz="1800" b="1" cap="all" dirty="0" smtClean="0">
                <a:solidFill>
                  <a:schemeClr val="tx1"/>
                </a:solidFill>
              </a:rPr>
              <a:t>нормативные правовые </a:t>
            </a:r>
            <a:r>
              <a:rPr lang="ru-RU" sz="1800" b="1" cap="all" dirty="0">
                <a:solidFill>
                  <a:schemeClr val="tx1"/>
                </a:solidFill>
              </a:rPr>
              <a:t>актами органов исполнительной власти субъектов </a:t>
            </a:r>
            <a:r>
              <a:rPr lang="ru-RU" sz="1800" b="1" cap="all" dirty="0" smtClean="0">
                <a:solidFill>
                  <a:schemeClr val="tx1"/>
                </a:solidFill>
              </a:rPr>
              <a:t>РФ</a:t>
            </a:r>
          </a:p>
          <a:p>
            <a:pPr marL="285750" indent="-285750" algn="ctr">
              <a:lnSpc>
                <a:spcPct val="120000"/>
              </a:lnSpc>
              <a:buFont typeface="Arial" pitchFamily="34" charset="0"/>
              <a:buChar char="•"/>
              <a:defRPr/>
            </a:pPr>
            <a:r>
              <a:rPr lang="ru-RU" sz="1800" b="1" cap="all" dirty="0" smtClean="0">
                <a:solidFill>
                  <a:schemeClr val="tx1"/>
                </a:solidFill>
              </a:rPr>
              <a:t>нормативные правовые акты </a:t>
            </a:r>
            <a:r>
              <a:rPr lang="ru-RU" sz="1800" b="1" cap="all" dirty="0">
                <a:solidFill>
                  <a:schemeClr val="tx1"/>
                </a:solidFill>
              </a:rPr>
              <a:t>органов местного </a:t>
            </a:r>
            <a:r>
              <a:rPr lang="ru-RU" sz="1800" b="1" cap="all" dirty="0" smtClean="0">
                <a:solidFill>
                  <a:schemeClr val="tx1"/>
                </a:solidFill>
              </a:rPr>
              <a:t>самоуправления</a:t>
            </a:r>
          </a:p>
          <a:p>
            <a:pPr marL="285750" indent="-285750" algn="ctr">
              <a:lnSpc>
                <a:spcPct val="120000"/>
              </a:lnSpc>
              <a:buFont typeface="Arial" pitchFamily="34" charset="0"/>
              <a:buChar char="•"/>
              <a:defRPr/>
            </a:pPr>
            <a:r>
              <a:rPr lang="ru-RU" sz="1800" b="1" cap="all" dirty="0" smtClean="0">
                <a:solidFill>
                  <a:schemeClr val="tx1"/>
                </a:solidFill>
              </a:rPr>
              <a:t>Локальные нормативные акты</a:t>
            </a:r>
            <a:endParaRPr lang="ru-RU" sz="1800" b="1" cap="all" dirty="0">
              <a:solidFill>
                <a:schemeClr val="tx1"/>
              </a:solidFill>
            </a:endParaRPr>
          </a:p>
          <a:p>
            <a:pPr algn="ctr" eaLnBrk="1" hangingPunct="1">
              <a:lnSpc>
                <a:spcPct val="80000"/>
              </a:lnSpc>
              <a:defRPr/>
            </a:pPr>
            <a:r>
              <a:rPr lang="ru-RU" sz="1600" dirty="0" smtClean="0"/>
              <a:t> </a:t>
            </a:r>
          </a:p>
          <a:p>
            <a:pPr algn="ctr" eaLnBrk="1" hangingPunct="1">
              <a:lnSpc>
                <a:spcPct val="80000"/>
              </a:lnSpc>
              <a:defRPr/>
            </a:pPr>
            <a:r>
              <a:rPr lang="ru-RU" sz="3100" b="1" i="1" dirty="0" smtClean="0">
                <a:solidFill>
                  <a:srgbClr val="008000"/>
                </a:solidFill>
              </a:rPr>
              <a:t>договорная часть системы</a:t>
            </a:r>
          </a:p>
          <a:p>
            <a:pPr algn="ctr" eaLnBrk="1" hangingPunct="1">
              <a:lnSpc>
                <a:spcPct val="80000"/>
              </a:lnSpc>
              <a:defRPr/>
            </a:pPr>
            <a:endParaRPr lang="ru-RU" sz="1600" b="1" dirty="0" smtClean="0"/>
          </a:p>
          <a:p>
            <a:pPr algn="ctr" eaLnBrk="1" hangingPunct="1">
              <a:lnSpc>
                <a:spcPct val="120000"/>
              </a:lnSpc>
              <a:defRPr/>
            </a:pPr>
            <a:r>
              <a:rPr lang="ru-RU" sz="1800" b="1" dirty="0" smtClean="0">
                <a:solidFill>
                  <a:schemeClr val="tx1"/>
                </a:solidFill>
              </a:rPr>
              <a:t>ГЕНЕРАЛЬНОЕ СОГЛАШЕНИЕ   </a:t>
            </a:r>
          </a:p>
          <a:p>
            <a:pPr algn="ctr" eaLnBrk="1" hangingPunct="1">
              <a:lnSpc>
                <a:spcPct val="120000"/>
              </a:lnSpc>
              <a:defRPr/>
            </a:pPr>
            <a:r>
              <a:rPr lang="ru-RU" sz="1800" b="1" dirty="0" smtClean="0">
                <a:solidFill>
                  <a:schemeClr val="tx1"/>
                </a:solidFill>
              </a:rPr>
              <a:t>МЕЖРЕГИОНАЛЬНОЕ СОГЛАШЕНИЕ</a:t>
            </a:r>
          </a:p>
          <a:p>
            <a:pPr algn="ctr" eaLnBrk="1" hangingPunct="1">
              <a:lnSpc>
                <a:spcPct val="120000"/>
              </a:lnSpc>
              <a:defRPr/>
            </a:pPr>
            <a:r>
              <a:rPr lang="ru-RU" sz="1800" b="1" dirty="0" smtClean="0">
                <a:solidFill>
                  <a:schemeClr val="tx1"/>
                </a:solidFill>
              </a:rPr>
              <a:t>РЕГИОНАЛЬНОЕ СОГЛАШЕНИЕ</a:t>
            </a:r>
          </a:p>
          <a:p>
            <a:pPr algn="ctr" eaLnBrk="1" hangingPunct="1">
              <a:lnSpc>
                <a:spcPct val="120000"/>
              </a:lnSpc>
              <a:defRPr/>
            </a:pPr>
            <a:r>
              <a:rPr lang="ru-RU" sz="1800" b="1" dirty="0" smtClean="0">
                <a:solidFill>
                  <a:schemeClr val="tx1"/>
                </a:solidFill>
              </a:rPr>
              <a:t>ОТРАСЛЕВОЕ (МЕЖОТРАСЛЕВОЕ) СОГЛАШЕНИЕ</a:t>
            </a:r>
          </a:p>
          <a:p>
            <a:pPr algn="ctr" eaLnBrk="1" hangingPunct="1">
              <a:lnSpc>
                <a:spcPct val="120000"/>
              </a:lnSpc>
              <a:defRPr/>
            </a:pPr>
            <a:r>
              <a:rPr lang="ru-RU" sz="1800" b="1" dirty="0" smtClean="0">
                <a:solidFill>
                  <a:schemeClr val="tx1"/>
                </a:solidFill>
              </a:rPr>
              <a:t>ТЕРРИТОРИАЛЬНОЕ СОГЛАШЕНИЕ</a:t>
            </a:r>
          </a:p>
          <a:p>
            <a:pPr algn="ctr" eaLnBrk="1" hangingPunct="1">
              <a:lnSpc>
                <a:spcPct val="120000"/>
              </a:lnSpc>
              <a:defRPr/>
            </a:pPr>
            <a:r>
              <a:rPr lang="ru-RU" sz="2600" b="1" dirty="0" smtClean="0">
                <a:solidFill>
                  <a:schemeClr val="tx1"/>
                </a:solidFill>
              </a:rPr>
              <a:t>КОЛЛЕКТИВНЫЙ ДОГОВОР</a:t>
            </a:r>
            <a:r>
              <a:rPr lang="ru-RU" sz="2100" b="1" dirty="0" smtClean="0">
                <a:solidFill>
                  <a:schemeClr val="tx1"/>
                </a:solidFill>
              </a:rPr>
              <a:t> </a:t>
            </a:r>
          </a:p>
        </p:txBody>
      </p:sp>
    </p:spTree>
    <p:extLst>
      <p:ext uri="{BB962C8B-B14F-4D97-AF65-F5344CB8AC3E}">
        <p14:creationId xmlns:p14="http://schemas.microsoft.com/office/powerpoint/2010/main" xmlns="" val="104016954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smtClean="0">
                <a:solidFill>
                  <a:srgbClr val="008000"/>
                </a:solidFill>
              </a:rPr>
              <a:t/>
            </a:r>
            <a:br>
              <a:rPr lang="ru-RU" sz="2400" b="1" dirty="0" smtClean="0">
                <a:solidFill>
                  <a:srgbClr val="008000"/>
                </a:solidFill>
              </a:rPr>
            </a:br>
            <a:r>
              <a:rPr lang="ru-RU" sz="2400" b="1" dirty="0">
                <a:solidFill>
                  <a:srgbClr val="008000"/>
                </a:solidFill>
              </a:rPr>
              <a:t/>
            </a:r>
            <a:br>
              <a:rPr lang="ru-RU" sz="2400" b="1" dirty="0">
                <a:solidFill>
                  <a:srgbClr val="008000"/>
                </a:solidFill>
              </a:rPr>
            </a:br>
            <a:r>
              <a:rPr lang="ru-RU" sz="2400" b="1" dirty="0" smtClean="0">
                <a:solidFill>
                  <a:srgbClr val="008000"/>
                </a:solidFill>
              </a:rPr>
              <a:t/>
            </a:r>
            <a:br>
              <a:rPr lang="ru-RU" sz="2400" b="1" dirty="0" smtClean="0">
                <a:solidFill>
                  <a:srgbClr val="008000"/>
                </a:solidFill>
              </a:rPr>
            </a:br>
            <a:r>
              <a:rPr lang="ru-RU" sz="2400" b="1" dirty="0" smtClean="0">
                <a:solidFill>
                  <a:srgbClr val="0070C0"/>
                </a:solidFill>
              </a:rPr>
              <a:t>Представители работников на переговорах защищены законом</a:t>
            </a:r>
            <a:br>
              <a:rPr lang="ru-RU" sz="2400" b="1" dirty="0" smtClean="0">
                <a:solidFill>
                  <a:srgbClr val="0070C0"/>
                </a:solidFill>
              </a:rPr>
            </a:br>
            <a:r>
              <a:rPr lang="ru-RU" sz="2400" b="1" dirty="0">
                <a:solidFill>
                  <a:srgbClr val="0070C0"/>
                </a:solidFill>
              </a:rPr>
              <a:t/>
            </a:r>
            <a:br>
              <a:rPr lang="ru-RU" sz="2400" b="1" dirty="0">
                <a:solidFill>
                  <a:srgbClr val="0070C0"/>
                </a:solidFill>
              </a:rPr>
            </a:br>
            <a:r>
              <a:rPr lang="ru-RU" sz="2400" b="1" dirty="0" smtClean="0">
                <a:solidFill>
                  <a:srgbClr val="008000"/>
                </a:solidFill>
              </a:rPr>
              <a:t/>
            </a:r>
            <a:br>
              <a:rPr lang="ru-RU" sz="2400" b="1" dirty="0" smtClean="0">
                <a:solidFill>
                  <a:srgbClr val="008000"/>
                </a:solidFill>
              </a:rPr>
            </a:br>
            <a:endParaRPr lang="ru-RU" sz="2400" b="1" dirty="0">
              <a:solidFill>
                <a:srgbClr val="008000"/>
              </a:solidFill>
            </a:endParaRPr>
          </a:p>
        </p:txBody>
      </p:sp>
      <p:sp>
        <p:nvSpPr>
          <p:cNvPr id="4" name="Прямоугольник 3"/>
          <p:cNvSpPr/>
          <p:nvPr/>
        </p:nvSpPr>
        <p:spPr>
          <a:xfrm>
            <a:off x="755576" y="1628799"/>
            <a:ext cx="3744416" cy="4302716"/>
          </a:xfrm>
          <a:prstGeom prst="rect">
            <a:avLst/>
          </a:prstGeom>
        </p:spPr>
        <p:txBody>
          <a:bodyPr wrap="square">
            <a:spAutoFit/>
          </a:bodyPr>
          <a:lstStyle/>
          <a:p>
            <a:pPr lvl="0" indent="457200" defTabSz="457200" fontAlgn="auto">
              <a:lnSpc>
                <a:spcPct val="80000"/>
              </a:lnSpc>
              <a:spcBef>
                <a:spcPts val="0"/>
              </a:spcBef>
              <a:spcAft>
                <a:spcPts val="0"/>
              </a:spcAft>
              <a:buClr>
                <a:srgbClr val="A63212"/>
              </a:buClr>
              <a:buSzPct val="95000"/>
            </a:pPr>
            <a:r>
              <a:rPr lang="ru-RU" dirty="0" smtClean="0">
                <a:solidFill>
                  <a:prstClr val="black">
                    <a:lumMod val="75000"/>
                    <a:lumOff val="25000"/>
                  </a:prstClr>
                </a:solidFill>
                <a:latin typeface="+mn-lt"/>
              </a:rPr>
              <a:t>Представители </a:t>
            </a:r>
            <a:r>
              <a:rPr lang="ru-RU" dirty="0">
                <a:solidFill>
                  <a:prstClr val="black">
                    <a:lumMod val="75000"/>
                    <a:lumOff val="25000"/>
                  </a:prstClr>
                </a:solidFill>
                <a:latin typeface="+mn-lt"/>
              </a:rPr>
              <a:t>работников, участвующие в коллективных переговорах, в период их ведения не могут быть без предварительного согласия органа, уполномочившего их на представительство, подвергнуты дисциплинарному взысканию, переведены на другую работу или уволены по инициативе работодателя, за исключением случаев расторжения трудового договора за совершение проступка, за который в соответствии с настоящим Кодексом, иными федеральными законами предусмотрено увольнение с работы.</a:t>
            </a:r>
          </a:p>
          <a:p>
            <a:pPr lvl="0" algn="r" defTabSz="457200" fontAlgn="auto">
              <a:lnSpc>
                <a:spcPct val="80000"/>
              </a:lnSpc>
              <a:spcBef>
                <a:spcPts val="0"/>
              </a:spcBef>
              <a:spcAft>
                <a:spcPts val="0"/>
              </a:spcAft>
              <a:buClr>
                <a:srgbClr val="A63212"/>
              </a:buClr>
              <a:buSzPct val="95000"/>
            </a:pPr>
            <a:r>
              <a:rPr lang="ru-RU" dirty="0">
                <a:solidFill>
                  <a:prstClr val="black">
                    <a:lumMod val="75000"/>
                    <a:lumOff val="25000"/>
                  </a:prstClr>
                </a:solidFill>
                <a:latin typeface="+mn-lt"/>
              </a:rPr>
              <a:t>(ст. 39 ТК РФ)</a:t>
            </a:r>
          </a:p>
        </p:txBody>
      </p:sp>
      <p:pic>
        <p:nvPicPr>
          <p:cNvPr id="3" name="Рисунок 2"/>
          <p:cNvPicPr>
            <a:picLocks noChangeAspect="1"/>
          </p:cNvPicPr>
          <p:nvPr/>
        </p:nvPicPr>
        <p:blipFill>
          <a:blip r:embed="rId2" cstate="print"/>
          <a:stretch>
            <a:fillRect/>
          </a:stretch>
        </p:blipFill>
        <p:spPr>
          <a:xfrm>
            <a:off x="5220072" y="1844824"/>
            <a:ext cx="2880320" cy="2880320"/>
          </a:xfrm>
          <a:prstGeom prst="rect">
            <a:avLst/>
          </a:prstGeom>
        </p:spPr>
      </p:pic>
      <p:cxnSp>
        <p:nvCxnSpPr>
          <p:cNvPr id="6" name="Прямая соединительная линия 5"/>
          <p:cNvCxnSpPr/>
          <p:nvPr/>
        </p:nvCxnSpPr>
        <p:spPr>
          <a:xfrm flipV="1">
            <a:off x="5580112" y="2060848"/>
            <a:ext cx="1080120" cy="100811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Рисунок 6"/>
          <p:cNvPicPr>
            <a:picLocks noChangeAspect="1"/>
          </p:cNvPicPr>
          <p:nvPr/>
        </p:nvPicPr>
        <p:blipFill>
          <a:blip r:embed="rId3" cstate="print"/>
          <a:stretch>
            <a:fillRect/>
          </a:stretch>
        </p:blipFill>
        <p:spPr>
          <a:xfrm flipV="1">
            <a:off x="5633917" y="2060848"/>
            <a:ext cx="1164263" cy="1088743"/>
          </a:xfrm>
          <a:prstGeom prst="rect">
            <a:avLst/>
          </a:prstGeom>
        </p:spPr>
      </p:pic>
    </p:spTree>
    <p:extLst>
      <p:ext uri="{BB962C8B-B14F-4D97-AF65-F5344CB8AC3E}">
        <p14:creationId xmlns:p14="http://schemas.microsoft.com/office/powerpoint/2010/main" xmlns="" val="41633561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a:solidFill>
                  <a:srgbClr val="0070C0"/>
                </a:solidFill>
              </a:rPr>
              <a:t>Содержание коллективного договора</a:t>
            </a:r>
            <a:endParaRPr lang="ru-RU" sz="3200" b="1" dirty="0" smtClean="0">
              <a:solidFill>
                <a:srgbClr val="0070C0"/>
              </a:solidFill>
            </a:endParaRPr>
          </a:p>
        </p:txBody>
      </p:sp>
      <p:sp>
        <p:nvSpPr>
          <p:cNvPr id="203779" name="Rectangle 3"/>
          <p:cNvSpPr>
            <a:spLocks noGrp="1" noChangeArrowheads="1"/>
          </p:cNvSpPr>
          <p:nvPr>
            <p:ph idx="1"/>
          </p:nvPr>
        </p:nvSpPr>
        <p:spPr>
          <a:xfrm>
            <a:off x="457200" y="1412776"/>
            <a:ext cx="7620000" cy="4988024"/>
          </a:xfrm>
        </p:spPr>
        <p:txBody>
          <a:bodyPr>
            <a:normAutofit fontScale="77500" lnSpcReduction="20000"/>
          </a:bodyPr>
          <a:lstStyle/>
          <a:p>
            <a:pPr marL="114300" indent="0">
              <a:buNone/>
              <a:defRPr/>
            </a:pPr>
            <a:r>
              <a:rPr lang="ru-RU" sz="3100" dirty="0"/>
              <a:t>Содержание и структура коллективного договора определяются сторонами.</a:t>
            </a:r>
          </a:p>
          <a:p>
            <a:pPr marL="114300" indent="0">
              <a:buNone/>
              <a:defRPr/>
            </a:pPr>
            <a:endParaRPr lang="ru-RU" sz="2500" dirty="0" smtClean="0"/>
          </a:p>
          <a:p>
            <a:pPr marL="114300" indent="0">
              <a:buNone/>
              <a:defRPr/>
            </a:pPr>
            <a:r>
              <a:rPr lang="ru-RU" sz="2500" dirty="0" smtClean="0"/>
              <a:t>В </a:t>
            </a:r>
            <a:r>
              <a:rPr lang="ru-RU" sz="2500" dirty="0"/>
              <a:t>коллективный договор могут включаться обязательства работников и работодателя по следующим вопросам:</a:t>
            </a:r>
          </a:p>
          <a:p>
            <a:pPr>
              <a:defRPr/>
            </a:pPr>
            <a:r>
              <a:rPr lang="ru-RU" sz="2500" dirty="0"/>
              <a:t>формы, системы и размеры оплаты труда;</a:t>
            </a:r>
          </a:p>
          <a:p>
            <a:pPr>
              <a:defRPr/>
            </a:pPr>
            <a:r>
              <a:rPr lang="ru-RU" sz="2500" dirty="0"/>
              <a:t>выплата пособий, компенсаций;</a:t>
            </a:r>
          </a:p>
          <a:p>
            <a:pPr>
              <a:defRPr/>
            </a:pPr>
            <a:r>
              <a:rPr lang="ru-RU" sz="2500" dirty="0"/>
              <a:t>механизм регулирования оплаты труда с учетом роста цен, уровня инфляции, выполнения показателей, определенных коллективным договором;</a:t>
            </a:r>
          </a:p>
          <a:p>
            <a:pPr>
              <a:defRPr/>
            </a:pPr>
            <a:r>
              <a:rPr lang="ru-RU" sz="2500" dirty="0"/>
              <a:t>занятость, переобучение, условия высвобождения работников;</a:t>
            </a:r>
          </a:p>
          <a:p>
            <a:pPr>
              <a:defRPr/>
            </a:pPr>
            <a:r>
              <a:rPr lang="ru-RU" sz="2500" dirty="0"/>
              <a:t>рабочее время и время отдыха, включая вопросы предоставления и продолжительности отпусков;</a:t>
            </a:r>
          </a:p>
          <a:p>
            <a:pPr>
              <a:defRPr/>
            </a:pPr>
            <a:r>
              <a:rPr lang="ru-RU" sz="2500" dirty="0"/>
              <a:t>улучшение условий и охраны труда работников, в том числе женщин и молодежи;</a:t>
            </a:r>
          </a:p>
          <a:p>
            <a:pPr>
              <a:defRPr/>
            </a:pPr>
            <a:r>
              <a:rPr lang="ru-RU" sz="2500" dirty="0"/>
              <a:t>соблюдение интересов работников при приватизации государственного и муниципального имущества</a:t>
            </a:r>
            <a:r>
              <a:rPr lang="ru-RU" sz="2500" dirty="0" smtClean="0"/>
              <a:t>;</a:t>
            </a:r>
            <a:endParaRPr lang="ru-RU" sz="2500" dirty="0"/>
          </a:p>
        </p:txBody>
      </p:sp>
    </p:spTree>
    <p:extLst>
      <p:ext uri="{BB962C8B-B14F-4D97-AF65-F5344CB8AC3E}">
        <p14:creationId xmlns:p14="http://schemas.microsoft.com/office/powerpoint/2010/main" xmlns="" val="5559358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a:solidFill>
                  <a:srgbClr val="0070C0"/>
                </a:solidFill>
              </a:rPr>
              <a:t>Содержание коллективного </a:t>
            </a:r>
            <a:r>
              <a:rPr lang="ru-RU" sz="3200" b="1" dirty="0" smtClean="0">
                <a:solidFill>
                  <a:srgbClr val="0070C0"/>
                </a:solidFill>
              </a:rPr>
              <a:t>договора</a:t>
            </a:r>
            <a:br>
              <a:rPr lang="ru-RU" sz="3200" b="1" dirty="0" smtClean="0">
                <a:solidFill>
                  <a:srgbClr val="0070C0"/>
                </a:solidFill>
              </a:rPr>
            </a:br>
            <a:r>
              <a:rPr lang="ru-RU" sz="3200" b="1" dirty="0" smtClean="0">
                <a:solidFill>
                  <a:srgbClr val="0070C0"/>
                </a:solidFill>
              </a:rPr>
              <a:t>(продолжение)</a:t>
            </a:r>
          </a:p>
        </p:txBody>
      </p:sp>
      <p:sp>
        <p:nvSpPr>
          <p:cNvPr id="203779" name="Rectangle 3"/>
          <p:cNvSpPr>
            <a:spLocks noGrp="1" noChangeArrowheads="1"/>
          </p:cNvSpPr>
          <p:nvPr>
            <p:ph idx="1"/>
          </p:nvPr>
        </p:nvSpPr>
        <p:spPr>
          <a:xfrm>
            <a:off x="457200" y="1412776"/>
            <a:ext cx="7620000" cy="4988024"/>
          </a:xfrm>
        </p:spPr>
        <p:txBody>
          <a:bodyPr>
            <a:normAutofit fontScale="77500" lnSpcReduction="20000"/>
          </a:bodyPr>
          <a:lstStyle/>
          <a:p>
            <a:pPr>
              <a:defRPr/>
            </a:pPr>
            <a:r>
              <a:rPr lang="ru-RU" sz="2500" dirty="0" smtClean="0"/>
              <a:t>экологическая </a:t>
            </a:r>
            <a:r>
              <a:rPr lang="ru-RU" sz="2500" dirty="0"/>
              <a:t>безопасность и охрана здоровья работников на производстве;</a:t>
            </a:r>
          </a:p>
          <a:p>
            <a:pPr>
              <a:defRPr/>
            </a:pPr>
            <a:r>
              <a:rPr lang="ru-RU" sz="2500" dirty="0"/>
              <a:t>гарантии и льготы работникам, совмещающим работу с обучением;</a:t>
            </a:r>
          </a:p>
          <a:p>
            <a:pPr>
              <a:defRPr/>
            </a:pPr>
            <a:r>
              <a:rPr lang="ru-RU" sz="2500" dirty="0"/>
              <a:t>оздоровление и отдых работников и членов их семей;</a:t>
            </a:r>
          </a:p>
          <a:p>
            <a:pPr>
              <a:defRPr/>
            </a:pPr>
            <a:r>
              <a:rPr lang="ru-RU" sz="2500" dirty="0"/>
              <a:t>частичная или полная оплата питания работников;</a:t>
            </a:r>
          </a:p>
          <a:p>
            <a:pPr>
              <a:defRPr/>
            </a:pPr>
            <a:r>
              <a:rPr lang="ru-RU" sz="2500" dirty="0"/>
              <a:t>контроль за выполнением коллективного договора, порядок внесения в него изменений и дополнений, ответственность сторон, обеспечение нормальных условий деятельности представителей работников, порядок информирования работников о выполнении коллективного договора;</a:t>
            </a:r>
          </a:p>
          <a:p>
            <a:pPr>
              <a:defRPr/>
            </a:pPr>
            <a:r>
              <a:rPr lang="ru-RU" sz="2500" dirty="0"/>
              <a:t>отказ от забастовок при выполнении соответствующих условий коллективного договора;</a:t>
            </a:r>
          </a:p>
          <a:p>
            <a:pPr>
              <a:defRPr/>
            </a:pPr>
            <a:r>
              <a:rPr lang="ru-RU" sz="2500" dirty="0"/>
              <a:t>другие вопросы, определенные сторонами.</a:t>
            </a:r>
          </a:p>
          <a:p>
            <a:pPr marL="114300" indent="0">
              <a:buNone/>
              <a:defRPr/>
            </a:pPr>
            <a:r>
              <a:rPr lang="ru-RU" sz="2500" dirty="0"/>
              <a:t>В коллективном договоре с учетом финансово-экономического положения работодателя могут устанавливаться льготы и преимущества для работников, условия труда, более благоприятные по сравнению с установленными законами, иными нормативными правовыми актами, соглашениями.</a:t>
            </a:r>
          </a:p>
          <a:p>
            <a:pPr marL="114300" indent="0" algn="r">
              <a:buNone/>
              <a:defRPr/>
            </a:pPr>
            <a:r>
              <a:rPr lang="ru-RU" b="1" dirty="0"/>
              <a:t>(ст. 41 ТК РФ)</a:t>
            </a:r>
            <a:endParaRPr lang="ru-RU" b="1" dirty="0" smtClean="0"/>
          </a:p>
        </p:txBody>
      </p:sp>
    </p:spTree>
    <p:extLst>
      <p:ext uri="{BB962C8B-B14F-4D97-AF65-F5344CB8AC3E}">
        <p14:creationId xmlns:p14="http://schemas.microsoft.com/office/powerpoint/2010/main" xmlns="" val="3087927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xmlns="" val="104623708"/>
              </p:ext>
            </p:extLst>
          </p:nvPr>
        </p:nvGraphicFramePr>
        <p:xfrm>
          <a:off x="457200" y="1700807"/>
          <a:ext cx="7931224" cy="4320480"/>
        </p:xfrm>
        <a:graphic>
          <a:graphicData uri="http://schemas.openxmlformats.org/drawingml/2006/table">
            <a:tbl>
              <a:tblPr firstRow="1" firstCol="1" bandRow="1">
                <a:tableStyleId>{5C22544A-7EE6-4342-B048-85BDC9FD1C3A}</a:tableStyleId>
              </a:tblPr>
              <a:tblGrid>
                <a:gridCol w="6851104"/>
                <a:gridCol w="1080120"/>
              </a:tblGrid>
              <a:tr h="864096">
                <a:tc>
                  <a:txBody>
                    <a:bodyPr/>
                    <a:lstStyle/>
                    <a:p>
                      <a:pPr>
                        <a:spcAft>
                          <a:spcPts val="0"/>
                        </a:spcAft>
                      </a:pPr>
                      <a:r>
                        <a:rPr lang="ru-RU" sz="2400" dirty="0">
                          <a:effectLst/>
                        </a:rPr>
                        <a:t>Создание условий, обеспечивающих деятельность представителей работников</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32</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solidFill>
                      <a:schemeClr val="accent1">
                        <a:tint val="20000"/>
                      </a:schemeClr>
                    </a:solidFill>
                  </a:tcPr>
                </a:tc>
              </a:tr>
              <a:tr h="864096">
                <a:tc>
                  <a:txBody>
                    <a:bodyPr/>
                    <a:lstStyle/>
                    <a:p>
                      <a:pPr>
                        <a:spcAft>
                          <a:spcPts val="0"/>
                        </a:spcAft>
                      </a:pPr>
                      <a:r>
                        <a:rPr lang="ru-RU" sz="2400" dirty="0">
                          <a:effectLst/>
                        </a:rPr>
                        <a:t>Порядок компенсации </a:t>
                      </a:r>
                      <a:r>
                        <a:rPr lang="ru-RU" sz="2400" dirty="0" smtClean="0">
                          <a:effectLst/>
                        </a:rPr>
                        <a:t>затрат, </a:t>
                      </a:r>
                      <a:r>
                        <a:rPr lang="ru-RU" sz="2400" dirty="0">
                          <a:effectLst/>
                        </a:rPr>
                        <a:t>связанных с участием в переговорах</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39</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864096">
                <a:tc>
                  <a:txBody>
                    <a:bodyPr/>
                    <a:lstStyle/>
                    <a:p>
                      <a:pPr>
                        <a:spcAft>
                          <a:spcPts val="0"/>
                        </a:spcAft>
                      </a:pPr>
                      <a:r>
                        <a:rPr lang="ru-RU" sz="2400" dirty="0">
                          <a:effectLst/>
                        </a:rPr>
                        <a:t>Регулирование продолжительности ночной смены</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96</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864096">
                <a:tc>
                  <a:txBody>
                    <a:bodyPr/>
                    <a:lstStyle/>
                    <a:p>
                      <a:pPr>
                        <a:spcAft>
                          <a:spcPts val="0"/>
                        </a:spcAft>
                      </a:pPr>
                      <a:r>
                        <a:rPr lang="ru-RU" sz="2400">
                          <a:effectLst/>
                        </a:rPr>
                        <a:t>Регулирование общего режима рабочего времени</a:t>
                      </a:r>
                      <a:endParaRPr lang="ru-RU" sz="3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100</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864096">
                <a:tc>
                  <a:txBody>
                    <a:bodyPr/>
                    <a:lstStyle/>
                    <a:p>
                      <a:pPr>
                        <a:spcAft>
                          <a:spcPts val="0"/>
                        </a:spcAft>
                      </a:pPr>
                      <a:r>
                        <a:rPr lang="ru-RU" sz="2400" dirty="0">
                          <a:effectLst/>
                        </a:rPr>
                        <a:t>Установление ненормированного рабочего дня</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101</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545913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xmlns="" val="1464987702"/>
              </p:ext>
            </p:extLst>
          </p:nvPr>
        </p:nvGraphicFramePr>
        <p:xfrm>
          <a:off x="457200" y="1700809"/>
          <a:ext cx="7355160" cy="4752526"/>
        </p:xfrm>
        <a:graphic>
          <a:graphicData uri="http://schemas.openxmlformats.org/drawingml/2006/table">
            <a:tbl>
              <a:tblPr firstRow="1" firstCol="1" bandRow="1">
                <a:tableStyleId>{5C22544A-7EE6-4342-B048-85BDC9FD1C3A}</a:tableStyleId>
              </a:tblPr>
              <a:tblGrid>
                <a:gridCol w="6114531"/>
                <a:gridCol w="1240629"/>
              </a:tblGrid>
              <a:tr h="475251">
                <a:tc>
                  <a:txBody>
                    <a:bodyPr/>
                    <a:lstStyle/>
                    <a:p>
                      <a:pPr>
                        <a:spcAft>
                          <a:spcPts val="0"/>
                        </a:spcAft>
                      </a:pPr>
                      <a:r>
                        <a:rPr lang="ru-RU" sz="2400" dirty="0">
                          <a:effectLst/>
                        </a:rPr>
                        <a:t>График сменности</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102</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solidFill>
                      <a:schemeClr val="bg1">
                        <a:lumMod val="95000"/>
                      </a:schemeClr>
                    </a:solidFill>
                  </a:tcPr>
                </a:tc>
              </a:tr>
              <a:tr h="475251">
                <a:tc>
                  <a:txBody>
                    <a:bodyPr/>
                    <a:lstStyle/>
                    <a:p>
                      <a:pPr>
                        <a:spcAft>
                          <a:spcPts val="0"/>
                        </a:spcAft>
                      </a:pPr>
                      <a:r>
                        <a:rPr lang="ru-RU" sz="2400" dirty="0">
                          <a:effectLst/>
                        </a:rPr>
                        <a:t>Установление второго выходного дня</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111</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950506">
                <a:tc>
                  <a:txBody>
                    <a:bodyPr/>
                    <a:lstStyle/>
                    <a:p>
                      <a:pPr>
                        <a:spcAft>
                          <a:spcPts val="0"/>
                        </a:spcAft>
                      </a:pPr>
                      <a:r>
                        <a:rPr lang="ru-RU" sz="2400">
                          <a:effectLst/>
                        </a:rPr>
                        <a:t>Выплата дополнительного вознаграждения за работу в нерабочие праздничные дни</a:t>
                      </a:r>
                      <a:endParaRPr lang="ru-RU" sz="3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112</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950506">
                <a:tc>
                  <a:txBody>
                    <a:bodyPr/>
                    <a:lstStyle/>
                    <a:p>
                      <a:pPr>
                        <a:spcAft>
                          <a:spcPts val="0"/>
                        </a:spcAft>
                      </a:pPr>
                      <a:r>
                        <a:rPr lang="ru-RU" sz="2400" dirty="0">
                          <a:effectLst/>
                        </a:rPr>
                        <a:t>Установление ежегодных дополнительных оплачиваемых отпусков</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116,</a:t>
                      </a:r>
                      <a:endParaRPr lang="ru-RU" sz="3200" b="1" dirty="0">
                        <a:solidFill>
                          <a:schemeClr val="tx1"/>
                        </a:solidFill>
                        <a:effectLst/>
                      </a:endParaRPr>
                    </a:p>
                    <a:p>
                      <a:pPr>
                        <a:spcAft>
                          <a:spcPts val="0"/>
                        </a:spcAft>
                      </a:pPr>
                      <a:r>
                        <a:rPr lang="ru-RU" sz="2400" b="1" dirty="0">
                          <a:solidFill>
                            <a:schemeClr val="tx1"/>
                          </a:solidFill>
                          <a:effectLst/>
                        </a:rPr>
                        <a:t>119</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tc>
              </a:tr>
              <a:tr h="950506">
                <a:tc>
                  <a:txBody>
                    <a:bodyPr/>
                    <a:lstStyle/>
                    <a:p>
                      <a:pPr>
                        <a:spcAft>
                          <a:spcPts val="0"/>
                        </a:spcAft>
                      </a:pPr>
                      <a:r>
                        <a:rPr lang="ru-RU" sz="2400" dirty="0">
                          <a:effectLst/>
                          <a:latin typeface="Calibri" panose="020F0502020204030204" pitchFamily="34" charset="0"/>
                          <a:ea typeface="Calibri" panose="020F0502020204030204" pitchFamily="34" charset="0"/>
                        </a:rPr>
                        <a:t>Предоставление отпусков без сохранения заработной платы</a:t>
                      </a:r>
                      <a:endParaRPr lang="ru-RU" sz="3200" dirty="0">
                        <a:effectLst/>
                        <a:latin typeface="Calibri" panose="020F0502020204030204" pitchFamily="34" charset="0"/>
                        <a:ea typeface="Calibri" panose="020F0502020204030204" pitchFamily="34" charset="0"/>
                      </a:endParaRPr>
                    </a:p>
                  </a:txBody>
                  <a:tcPr marL="68580" marR="68580" marT="0" marB="0" anchor="ctr"/>
                </a:tc>
                <a:tc>
                  <a:txBody>
                    <a:bodyPr/>
                    <a:lstStyle/>
                    <a:p>
                      <a:pPr>
                        <a:spcAft>
                          <a:spcPts val="0"/>
                        </a:spcAft>
                      </a:pPr>
                      <a:r>
                        <a:rPr lang="ru-RU" sz="2400" b="1" dirty="0">
                          <a:effectLst/>
                          <a:latin typeface="Calibri" panose="020F0502020204030204" pitchFamily="34" charset="0"/>
                          <a:ea typeface="Calibri" panose="020F0502020204030204" pitchFamily="34" charset="0"/>
                        </a:rPr>
                        <a:t>Ст. 128</a:t>
                      </a:r>
                      <a:endParaRPr lang="ru-RU" sz="3200" b="1" dirty="0">
                        <a:effectLst/>
                        <a:latin typeface="Calibri" panose="020F0502020204030204" pitchFamily="34" charset="0"/>
                        <a:ea typeface="Calibri" panose="020F0502020204030204" pitchFamily="34" charset="0"/>
                      </a:endParaRPr>
                    </a:p>
                  </a:txBody>
                  <a:tcPr marL="68580" marR="68580" marT="0" marB="0" anchor="ctr"/>
                </a:tc>
              </a:tr>
              <a:tr h="950506">
                <a:tc>
                  <a:txBody>
                    <a:bodyPr/>
                    <a:lstStyle/>
                    <a:p>
                      <a:pPr>
                        <a:spcAft>
                          <a:spcPts val="0"/>
                        </a:spcAft>
                      </a:pPr>
                      <a:r>
                        <a:rPr lang="ru-RU" sz="2400">
                          <a:effectLst/>
                          <a:latin typeface="Calibri" panose="020F0502020204030204" pitchFamily="34" charset="0"/>
                          <a:ea typeface="Calibri" panose="020F0502020204030204" pitchFamily="34" charset="0"/>
                        </a:rPr>
                        <a:t>Ограничение выплаты заработной платы в неденежной форме</a:t>
                      </a:r>
                      <a:endParaRPr lang="ru-RU" sz="3200">
                        <a:effectLst/>
                        <a:latin typeface="Calibri" panose="020F0502020204030204" pitchFamily="34" charset="0"/>
                        <a:ea typeface="Calibri" panose="020F0502020204030204" pitchFamily="34" charset="0"/>
                      </a:endParaRPr>
                    </a:p>
                  </a:txBody>
                  <a:tcPr marL="68580" marR="68580" marT="0" marB="0" anchor="ctr"/>
                </a:tc>
                <a:tc>
                  <a:txBody>
                    <a:bodyPr/>
                    <a:lstStyle/>
                    <a:p>
                      <a:pPr>
                        <a:spcAft>
                          <a:spcPts val="0"/>
                        </a:spcAft>
                      </a:pPr>
                      <a:r>
                        <a:rPr lang="ru-RU" sz="2400" b="1" dirty="0">
                          <a:effectLst/>
                          <a:latin typeface="Calibri" panose="020F0502020204030204" pitchFamily="34" charset="0"/>
                          <a:ea typeface="Calibri" panose="020F0502020204030204" pitchFamily="34" charset="0"/>
                        </a:rPr>
                        <a:t>Ст. 131</a:t>
                      </a:r>
                      <a:endParaRPr lang="ru-RU" sz="3200" b="1" dirty="0">
                        <a:effectLst/>
                        <a:latin typeface="Calibri" panose="020F0502020204030204" pitchFamily="34"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573474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2" name="Таблица 1"/>
          <p:cNvGraphicFramePr>
            <a:graphicFrameLocks noGrp="1"/>
          </p:cNvGraphicFramePr>
          <p:nvPr/>
        </p:nvGraphicFramePr>
        <p:xfrm>
          <a:off x="2286000" y="3680460"/>
          <a:ext cx="3962400" cy="640080"/>
        </p:xfrm>
        <a:graphic>
          <a:graphicData uri="http://schemas.openxmlformats.org/drawingml/2006/table">
            <a:tbl>
              <a:tblPr firstRow="1" firstCol="1" bandRow="1">
                <a:tableStyleId>{5C22544A-7EE6-4342-B048-85BDC9FD1C3A}</a:tableStyleId>
              </a:tblPr>
              <a:tblGrid>
                <a:gridCol w="2789912"/>
                <a:gridCol w="1172488"/>
              </a:tblGrid>
              <a:tr h="0">
                <a:tc>
                  <a:txBody>
                    <a:bodyPr/>
                    <a:lstStyle/>
                    <a:p>
                      <a:pPr>
                        <a:spcAft>
                          <a:spcPts val="0"/>
                        </a:spcAft>
                      </a:pPr>
                      <a:r>
                        <a:rPr lang="ru-RU" sz="1050">
                          <a:effectLst/>
                        </a:rPr>
                        <a:t>Предоставление отпусков без сохранения заработной платы</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1050">
                          <a:effectLst/>
                        </a:rPr>
                        <a:t>Ст. 128</a:t>
                      </a:r>
                      <a:endParaRPr lang="ru-RU" sz="1200">
                        <a:effectLst/>
                        <a:latin typeface="Times New Roman" panose="02020603050405020304" pitchFamily="18" charset="0"/>
                        <a:ea typeface="Calibri" panose="020F0502020204030204" pitchFamily="34" charset="0"/>
                      </a:endParaRPr>
                    </a:p>
                  </a:txBody>
                  <a:tcPr marL="68580" marR="68580" marT="0" marB="0" anchor="ctr"/>
                </a:tc>
              </a:tr>
              <a:tr h="0">
                <a:tc>
                  <a:txBody>
                    <a:bodyPr/>
                    <a:lstStyle/>
                    <a:p>
                      <a:pPr>
                        <a:spcAft>
                          <a:spcPts val="0"/>
                        </a:spcAft>
                      </a:pPr>
                      <a:r>
                        <a:rPr lang="ru-RU" sz="1050">
                          <a:effectLst/>
                        </a:rPr>
                        <a:t>Ограничение выплаты заработной платы в неденежной форме</a:t>
                      </a:r>
                      <a:endParaRPr lang="ru-RU" sz="1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1050" dirty="0">
                          <a:effectLst/>
                        </a:rPr>
                        <a:t>Ст. 131</a:t>
                      </a:r>
                      <a:endParaRPr lang="ru-RU" sz="1200"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xmlns="" val="2405865051"/>
              </p:ext>
            </p:extLst>
          </p:nvPr>
        </p:nvGraphicFramePr>
        <p:xfrm>
          <a:off x="539552" y="1772816"/>
          <a:ext cx="7537648" cy="4257836"/>
        </p:xfrm>
        <a:graphic>
          <a:graphicData uri="http://schemas.openxmlformats.org/drawingml/2006/table">
            <a:tbl>
              <a:tblPr firstRow="1" firstCol="1" bandRow="1">
                <a:tableStyleId>{5C22544A-7EE6-4342-B048-85BDC9FD1C3A}</a:tableStyleId>
              </a:tblPr>
              <a:tblGrid>
                <a:gridCol w="6552728"/>
                <a:gridCol w="984920"/>
              </a:tblGrid>
              <a:tr h="606925">
                <a:tc>
                  <a:txBody>
                    <a:bodyPr/>
                    <a:lstStyle/>
                    <a:p>
                      <a:pPr>
                        <a:spcAft>
                          <a:spcPts val="0"/>
                        </a:spcAft>
                      </a:pPr>
                      <a:r>
                        <a:rPr lang="ru-RU" sz="2000" dirty="0">
                          <a:effectLst/>
                        </a:rPr>
                        <a:t>Установление систем оплаты труда</a:t>
                      </a:r>
                      <a:endParaRPr lang="ru-RU"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dirty="0">
                          <a:solidFill>
                            <a:schemeClr val="tx1"/>
                          </a:solidFill>
                          <a:effectLst/>
                        </a:rPr>
                        <a:t>Ст. 135</a:t>
                      </a:r>
                      <a:endParaRPr lang="ru-RU" sz="2800" dirty="0">
                        <a:solidFill>
                          <a:schemeClr val="tx1"/>
                        </a:solidFill>
                        <a:effectLst/>
                      </a:endParaRPr>
                    </a:p>
                    <a:p>
                      <a:pPr>
                        <a:spcAft>
                          <a:spcPts val="0"/>
                        </a:spcAft>
                      </a:pPr>
                      <a:r>
                        <a:rPr lang="ru-RU" sz="2000" dirty="0">
                          <a:solidFill>
                            <a:schemeClr val="tx1"/>
                          </a:solidFill>
                          <a:effectLst/>
                        </a:rPr>
                        <a:t>Ст. 143</a:t>
                      </a:r>
                      <a:endParaRPr lang="ru-RU" sz="28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solidFill>
                      <a:schemeClr val="accent1">
                        <a:tint val="20000"/>
                      </a:schemeClr>
                    </a:solidFill>
                  </a:tcPr>
                </a:tc>
              </a:tr>
              <a:tr h="303462">
                <a:tc>
                  <a:txBody>
                    <a:bodyPr/>
                    <a:lstStyle/>
                    <a:p>
                      <a:pPr>
                        <a:spcAft>
                          <a:spcPts val="0"/>
                        </a:spcAft>
                      </a:pPr>
                      <a:r>
                        <a:rPr lang="ru-RU" sz="2000" dirty="0">
                          <a:effectLst/>
                        </a:rPr>
                        <a:t>Установление систем премирования</a:t>
                      </a:r>
                      <a:endParaRPr lang="ru-RU"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135</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r h="303462">
                <a:tc>
                  <a:txBody>
                    <a:bodyPr/>
                    <a:lstStyle/>
                    <a:p>
                      <a:pPr>
                        <a:spcAft>
                          <a:spcPts val="0"/>
                        </a:spcAft>
                      </a:pPr>
                      <a:r>
                        <a:rPr lang="ru-RU" sz="2000" dirty="0">
                          <a:effectLst/>
                        </a:rPr>
                        <a:t>Место и сроки выплаты заработной платы</a:t>
                      </a:r>
                      <a:endParaRPr lang="ru-RU"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136</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r h="1213849">
                <a:tc>
                  <a:txBody>
                    <a:bodyPr/>
                    <a:lstStyle/>
                    <a:p>
                      <a:pPr>
                        <a:spcAft>
                          <a:spcPts val="0"/>
                        </a:spcAft>
                      </a:pPr>
                      <a:r>
                        <a:rPr lang="ru-RU" sz="2000">
                          <a:effectLst/>
                        </a:rPr>
                        <a:t>Порядок оплаты труда работников, занятых на тяжелых работах, работах с вредными и (или) опасными и иными особыми условиями труда</a:t>
                      </a:r>
                      <a:endParaRPr lang="ru-RU"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147</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r h="910387">
                <a:tc>
                  <a:txBody>
                    <a:bodyPr/>
                    <a:lstStyle/>
                    <a:p>
                      <a:pPr>
                        <a:spcAft>
                          <a:spcPts val="0"/>
                        </a:spcAft>
                      </a:pPr>
                      <a:r>
                        <a:rPr lang="ru-RU" sz="2000">
                          <a:effectLst/>
                        </a:rPr>
                        <a:t>Порядок оплаты труда в других случаях выполнения работ в условиях, отклоняющихся от нормальных</a:t>
                      </a:r>
                      <a:endParaRPr lang="ru-RU"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149</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r h="303462">
                <a:tc>
                  <a:txBody>
                    <a:bodyPr/>
                    <a:lstStyle/>
                    <a:p>
                      <a:pPr>
                        <a:spcAft>
                          <a:spcPts val="0"/>
                        </a:spcAft>
                      </a:pPr>
                      <a:r>
                        <a:rPr lang="ru-RU" sz="2000">
                          <a:effectLst/>
                        </a:rPr>
                        <a:t>Порядок оплаты сверхурочной работы</a:t>
                      </a:r>
                      <a:endParaRPr lang="ru-RU" sz="28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152</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r h="606925">
                <a:tc>
                  <a:txBody>
                    <a:bodyPr/>
                    <a:lstStyle/>
                    <a:p>
                      <a:pPr>
                        <a:spcAft>
                          <a:spcPts val="0"/>
                        </a:spcAft>
                      </a:pPr>
                      <a:r>
                        <a:rPr lang="ru-RU" sz="2000" dirty="0">
                          <a:effectLst/>
                        </a:rPr>
                        <a:t>Порядок оплата труда в выходные и нерабочие праздничные дни</a:t>
                      </a:r>
                      <a:endParaRPr lang="ru-RU" sz="28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000" b="1" dirty="0">
                          <a:effectLst/>
                        </a:rPr>
                        <a:t>Ст. 153</a:t>
                      </a:r>
                      <a:endParaRPr lang="ru-RU" sz="2800" b="1"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1870363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3" name="Таблица 2"/>
          <p:cNvGraphicFramePr>
            <a:graphicFrameLocks noGrp="1"/>
          </p:cNvGraphicFramePr>
          <p:nvPr>
            <p:extLst>
              <p:ext uri="{D42A27DB-BD31-4B8C-83A1-F6EECF244321}">
                <p14:modId xmlns:p14="http://schemas.microsoft.com/office/powerpoint/2010/main" xmlns="" val="3030548333"/>
              </p:ext>
            </p:extLst>
          </p:nvPr>
        </p:nvGraphicFramePr>
        <p:xfrm>
          <a:off x="539552" y="1772815"/>
          <a:ext cx="7848872" cy="4389120"/>
        </p:xfrm>
        <a:graphic>
          <a:graphicData uri="http://schemas.openxmlformats.org/drawingml/2006/table">
            <a:tbl>
              <a:tblPr firstRow="1" firstCol="1" bandRow="1">
                <a:tableStyleId>{5C22544A-7EE6-4342-B048-85BDC9FD1C3A}</a:tableStyleId>
              </a:tblPr>
              <a:tblGrid>
                <a:gridCol w="6408712"/>
                <a:gridCol w="1440160"/>
              </a:tblGrid>
              <a:tr h="720080">
                <a:tc>
                  <a:txBody>
                    <a:bodyPr/>
                    <a:lstStyle/>
                    <a:p>
                      <a:pPr>
                        <a:spcAft>
                          <a:spcPts val="0"/>
                        </a:spcAft>
                      </a:pPr>
                      <a:r>
                        <a:rPr lang="ru-RU" sz="2400" dirty="0">
                          <a:effectLst/>
                        </a:rPr>
                        <a:t>Порядок оплаты труда </a:t>
                      </a:r>
                      <a:br>
                        <a:rPr lang="ru-RU" sz="2400" dirty="0">
                          <a:effectLst/>
                        </a:rPr>
                      </a:br>
                      <a:r>
                        <a:rPr lang="ru-RU" sz="2400" dirty="0">
                          <a:effectLst/>
                        </a:rPr>
                        <a:t>в ночное время</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solidFill>
                            <a:schemeClr val="tx1"/>
                          </a:solidFill>
                          <a:effectLst/>
                        </a:rPr>
                        <a:t>Ст. 154</a:t>
                      </a:r>
                      <a:endParaRPr lang="ru-RU" sz="3200" b="1"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solidFill>
                      <a:schemeClr val="bg2">
                        <a:lumMod val="20000"/>
                        <a:lumOff val="80000"/>
                      </a:schemeClr>
                    </a:solidFill>
                  </a:tcPr>
                </a:tc>
              </a:tr>
              <a:tr h="360040">
                <a:tc>
                  <a:txBody>
                    <a:bodyPr/>
                    <a:lstStyle/>
                    <a:p>
                      <a:pPr>
                        <a:spcAft>
                          <a:spcPts val="0"/>
                        </a:spcAft>
                      </a:pPr>
                      <a:r>
                        <a:rPr lang="ru-RU" sz="2400" dirty="0">
                          <a:effectLst/>
                        </a:rPr>
                        <a:t>Порядок оплаты времени простоя</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effectLst/>
                        </a:rPr>
                        <a:t>Ст. 157</a:t>
                      </a:r>
                      <a:endParaRPr lang="ru-RU" sz="3200" b="1" dirty="0">
                        <a:effectLst/>
                        <a:latin typeface="Times New Roman" panose="02020603050405020304" pitchFamily="18" charset="0"/>
                        <a:ea typeface="Calibri" panose="020F0502020204030204" pitchFamily="34" charset="0"/>
                      </a:endParaRPr>
                    </a:p>
                  </a:txBody>
                  <a:tcPr marL="68580" marR="68580" marT="0" marB="0" anchor="ctr"/>
                </a:tc>
              </a:tr>
              <a:tr h="720080">
                <a:tc>
                  <a:txBody>
                    <a:bodyPr/>
                    <a:lstStyle/>
                    <a:p>
                      <a:pPr>
                        <a:spcAft>
                          <a:spcPts val="0"/>
                        </a:spcAft>
                      </a:pPr>
                      <a:r>
                        <a:rPr lang="ru-RU" sz="2400" dirty="0">
                          <a:effectLst/>
                        </a:rPr>
                        <a:t>Порядок оплаты труда при освоении новых производств (продукции)</a:t>
                      </a:r>
                      <a:endParaRPr lang="ru-RU" sz="32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effectLst/>
                        </a:rPr>
                        <a:t>Ст. 158</a:t>
                      </a:r>
                      <a:endParaRPr lang="ru-RU" sz="3200" b="1" dirty="0">
                        <a:effectLst/>
                        <a:latin typeface="Times New Roman" panose="02020603050405020304" pitchFamily="18" charset="0"/>
                        <a:ea typeface="Calibri" panose="020F0502020204030204" pitchFamily="34" charset="0"/>
                      </a:endParaRPr>
                    </a:p>
                  </a:txBody>
                  <a:tcPr marL="68580" marR="68580" marT="0" marB="0" anchor="ctr"/>
                </a:tc>
              </a:tr>
              <a:tr h="720080">
                <a:tc>
                  <a:txBody>
                    <a:bodyPr/>
                    <a:lstStyle/>
                    <a:p>
                      <a:pPr>
                        <a:spcAft>
                          <a:spcPts val="0"/>
                        </a:spcAft>
                      </a:pPr>
                      <a:r>
                        <a:rPr lang="ru-RU" sz="2400">
                          <a:effectLst/>
                        </a:rPr>
                        <a:t>Порядок возмещения расходов на командировки</a:t>
                      </a:r>
                      <a:endParaRPr lang="ru-RU" sz="3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effectLst/>
                        </a:rPr>
                        <a:t>Ст. 168</a:t>
                      </a:r>
                      <a:endParaRPr lang="ru-RU" sz="3200" b="1" dirty="0">
                        <a:effectLst/>
                        <a:latin typeface="Times New Roman" panose="02020603050405020304" pitchFamily="18" charset="0"/>
                        <a:ea typeface="Calibri" panose="020F0502020204030204" pitchFamily="34" charset="0"/>
                      </a:endParaRPr>
                    </a:p>
                  </a:txBody>
                  <a:tcPr marL="68580" marR="68580" marT="0" marB="0" anchor="ctr"/>
                </a:tc>
              </a:tr>
              <a:tr h="720080">
                <a:tc>
                  <a:txBody>
                    <a:bodyPr/>
                    <a:lstStyle/>
                    <a:p>
                      <a:pPr>
                        <a:spcAft>
                          <a:spcPts val="0"/>
                        </a:spcAft>
                      </a:pPr>
                      <a:r>
                        <a:rPr lang="ru-RU" sz="2400">
                          <a:effectLst/>
                        </a:rPr>
                        <a:t>Порядок возмещения расходов, связанных со служебными поездками</a:t>
                      </a:r>
                      <a:endParaRPr lang="ru-RU" sz="3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effectLst/>
                        </a:rPr>
                        <a:t>Ст. 168.1</a:t>
                      </a:r>
                      <a:endParaRPr lang="ru-RU" sz="3200" b="1" dirty="0">
                        <a:effectLst/>
                        <a:latin typeface="Times New Roman" panose="02020603050405020304" pitchFamily="18" charset="0"/>
                        <a:ea typeface="Calibri" panose="020F0502020204030204" pitchFamily="34" charset="0"/>
                      </a:endParaRPr>
                    </a:p>
                  </a:txBody>
                  <a:tcPr marL="68580" marR="68580" marT="0" marB="0" anchor="ctr"/>
                </a:tc>
              </a:tr>
              <a:tr h="1080120">
                <a:tc>
                  <a:txBody>
                    <a:bodyPr/>
                    <a:lstStyle/>
                    <a:p>
                      <a:pPr>
                        <a:spcAft>
                          <a:spcPts val="0"/>
                        </a:spcAft>
                      </a:pPr>
                      <a:r>
                        <a:rPr lang="ru-RU" sz="2400">
                          <a:effectLst/>
                        </a:rPr>
                        <a:t>Установление гарантий и компенсаций работникам, совмещающим работу с обучением</a:t>
                      </a:r>
                      <a:endParaRPr lang="ru-RU" sz="3200">
                        <a:effectLst/>
                        <a:latin typeface="Times New Roman" panose="02020603050405020304" pitchFamily="18" charset="0"/>
                        <a:ea typeface="Calibri" panose="020F0502020204030204" pitchFamily="34" charset="0"/>
                      </a:endParaRPr>
                    </a:p>
                  </a:txBody>
                  <a:tcPr marL="68580" marR="68580" marT="0" marB="0" anchor="ctr"/>
                </a:tc>
                <a:tc>
                  <a:txBody>
                    <a:bodyPr/>
                    <a:lstStyle/>
                    <a:p>
                      <a:pPr>
                        <a:spcAft>
                          <a:spcPts val="0"/>
                        </a:spcAft>
                      </a:pPr>
                      <a:r>
                        <a:rPr lang="ru-RU" sz="2400" b="1" dirty="0">
                          <a:effectLst/>
                        </a:rPr>
                        <a:t>Ст. 173-</a:t>
                      </a:r>
                      <a:endParaRPr lang="ru-RU" sz="3200" b="1" dirty="0">
                        <a:effectLst/>
                      </a:endParaRPr>
                    </a:p>
                    <a:p>
                      <a:pPr>
                        <a:spcAft>
                          <a:spcPts val="0"/>
                        </a:spcAft>
                      </a:pPr>
                      <a:r>
                        <a:rPr lang="ru-RU" sz="2400" b="1" dirty="0">
                          <a:effectLst/>
                        </a:rPr>
                        <a:t>176</a:t>
                      </a:r>
                      <a:endParaRPr lang="ru-RU" sz="3200" b="1" dirty="0">
                        <a:effectLst/>
                        <a:latin typeface="Times New Roman" panose="02020603050405020304" pitchFamily="18" charset="0"/>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1953451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2" name="Таблица 1"/>
          <p:cNvGraphicFramePr>
            <a:graphicFrameLocks noGrp="1"/>
          </p:cNvGraphicFramePr>
          <p:nvPr>
            <p:extLst>
              <p:ext uri="{D42A27DB-BD31-4B8C-83A1-F6EECF244321}">
                <p14:modId xmlns:p14="http://schemas.microsoft.com/office/powerpoint/2010/main" xmlns="" val="678830613"/>
              </p:ext>
            </p:extLst>
          </p:nvPr>
        </p:nvGraphicFramePr>
        <p:xfrm>
          <a:off x="755576" y="1844824"/>
          <a:ext cx="7416824" cy="4608512"/>
        </p:xfrm>
        <a:graphic>
          <a:graphicData uri="http://schemas.openxmlformats.org/drawingml/2006/table">
            <a:tbl>
              <a:tblPr firstRow="1" firstCol="1" bandRow="1">
                <a:tableStyleId>{5C22544A-7EE6-4342-B048-85BDC9FD1C3A}</a:tableStyleId>
              </a:tblPr>
              <a:tblGrid>
                <a:gridCol w="6336704"/>
                <a:gridCol w="1080120"/>
              </a:tblGrid>
              <a:tr h="428794">
                <a:tc>
                  <a:txBody>
                    <a:bodyPr/>
                    <a:lstStyle/>
                    <a:p>
                      <a:pPr>
                        <a:spcAft>
                          <a:spcPts val="0"/>
                        </a:spcAft>
                      </a:pPr>
                      <a:r>
                        <a:rPr lang="ru-RU" sz="2400" dirty="0">
                          <a:effectLst/>
                          <a:latin typeface="+mn-lt"/>
                        </a:rPr>
                        <a:t>Порядок выплаты выходного пособия</a:t>
                      </a:r>
                      <a:endParaRPr lang="ru-RU" sz="2400" dirty="0">
                        <a:effectLst/>
                        <a:latin typeface="+mn-lt"/>
                        <a:ea typeface="Calibri" panose="020F0502020204030204" pitchFamily="34" charset="0"/>
                      </a:endParaRPr>
                    </a:p>
                  </a:txBody>
                  <a:tcPr marL="68580" marR="68580" marT="0" marB="0" anchor="ctr"/>
                </a:tc>
                <a:tc>
                  <a:txBody>
                    <a:bodyPr/>
                    <a:lstStyle/>
                    <a:p>
                      <a:pPr>
                        <a:spcAft>
                          <a:spcPts val="0"/>
                        </a:spcAft>
                      </a:pPr>
                      <a:r>
                        <a:rPr lang="ru-RU" sz="2000" b="1" dirty="0">
                          <a:solidFill>
                            <a:schemeClr val="tx1"/>
                          </a:solidFill>
                          <a:effectLst/>
                          <a:latin typeface="+mn-lt"/>
                        </a:rPr>
                        <a:t>Ст. 178</a:t>
                      </a:r>
                      <a:endParaRPr lang="ru-RU" sz="2000" b="1" dirty="0">
                        <a:solidFill>
                          <a:schemeClr val="tx1"/>
                        </a:solidFill>
                        <a:effectLst/>
                        <a:latin typeface="+mn-lt"/>
                        <a:ea typeface="Calibri" panose="020F0502020204030204" pitchFamily="34" charset="0"/>
                      </a:endParaRPr>
                    </a:p>
                  </a:txBody>
                  <a:tcPr marL="68580" marR="68580" marT="0" marB="0" anchor="ctr">
                    <a:solidFill>
                      <a:schemeClr val="bg1">
                        <a:lumMod val="85000"/>
                      </a:schemeClr>
                    </a:solidFill>
                  </a:tcPr>
                </a:tc>
              </a:tr>
              <a:tr h="1500369">
                <a:tc>
                  <a:txBody>
                    <a:bodyPr/>
                    <a:lstStyle/>
                    <a:p>
                      <a:pPr algn="l">
                        <a:spcAft>
                          <a:spcPts val="0"/>
                        </a:spcAft>
                      </a:pPr>
                      <a:r>
                        <a:rPr lang="ru-RU" sz="2400" dirty="0">
                          <a:effectLst/>
                          <a:latin typeface="+mn-lt"/>
                        </a:rPr>
                        <a:t>Установление преимущественного права </a:t>
                      </a:r>
                      <a:r>
                        <a:rPr lang="ru-RU" sz="2400" dirty="0" smtClean="0">
                          <a:effectLst/>
                          <a:latin typeface="+mn-lt"/>
                        </a:rPr>
                        <a:t>на</a:t>
                      </a:r>
                      <a:r>
                        <a:rPr lang="ru-RU" sz="2400" baseline="0" dirty="0" smtClean="0">
                          <a:effectLst/>
                          <a:latin typeface="+mn-lt"/>
                        </a:rPr>
                        <a:t> </a:t>
                      </a:r>
                      <a:r>
                        <a:rPr lang="ru-RU" sz="2400" dirty="0" smtClean="0">
                          <a:effectLst/>
                          <a:latin typeface="+mn-lt"/>
                        </a:rPr>
                        <a:t>оставление на </a:t>
                      </a:r>
                      <a:r>
                        <a:rPr lang="ru-RU" sz="2400" dirty="0">
                          <a:effectLst/>
                          <a:latin typeface="+mn-lt"/>
                        </a:rPr>
                        <a:t>работе при сокращении численности или штата работников</a:t>
                      </a:r>
                      <a:endParaRPr lang="ru-RU" sz="2400" dirty="0">
                        <a:effectLst/>
                        <a:latin typeface="+mn-lt"/>
                        <a:ea typeface="Calibri" panose="020F0502020204030204" pitchFamily="34" charset="0"/>
                      </a:endParaRPr>
                    </a:p>
                  </a:txBody>
                  <a:tcPr marL="68580" marR="68580" marT="0" marB="0" anchor="ctr"/>
                </a:tc>
                <a:tc>
                  <a:txBody>
                    <a:bodyPr/>
                    <a:lstStyle/>
                    <a:p>
                      <a:pPr>
                        <a:spcAft>
                          <a:spcPts val="0"/>
                        </a:spcAft>
                      </a:pPr>
                      <a:r>
                        <a:rPr lang="ru-RU" sz="2000" b="1" dirty="0">
                          <a:solidFill>
                            <a:schemeClr val="tx1"/>
                          </a:solidFill>
                          <a:effectLst/>
                          <a:latin typeface="+mn-lt"/>
                        </a:rPr>
                        <a:t>Ст. 179</a:t>
                      </a:r>
                      <a:endParaRPr lang="ru-RU" sz="2000" b="1" dirty="0">
                        <a:solidFill>
                          <a:schemeClr val="tx1"/>
                        </a:solidFill>
                        <a:effectLst/>
                        <a:latin typeface="+mn-lt"/>
                        <a:ea typeface="Calibri" panose="020F0502020204030204" pitchFamily="34" charset="0"/>
                      </a:endParaRPr>
                    </a:p>
                  </a:txBody>
                  <a:tcPr marL="68580" marR="68580" marT="0" marB="0" anchor="ctr"/>
                </a:tc>
              </a:tr>
              <a:tr h="1500369">
                <a:tc>
                  <a:txBody>
                    <a:bodyPr/>
                    <a:lstStyle/>
                    <a:p>
                      <a:pPr>
                        <a:spcAft>
                          <a:spcPts val="0"/>
                        </a:spcAft>
                      </a:pPr>
                      <a:r>
                        <a:rPr lang="ru-RU" sz="2400" spc="-10" dirty="0">
                          <a:effectLst/>
                          <a:latin typeface="+mn-lt"/>
                        </a:rPr>
                        <a:t>Предоставление гарантий и компенсаций работникам при ликвидации организации, сокращении численности или штата работников организации</a:t>
                      </a:r>
                      <a:endParaRPr lang="ru-RU" sz="2400" dirty="0">
                        <a:effectLst/>
                        <a:latin typeface="+mn-lt"/>
                        <a:ea typeface="Calibri" panose="020F0502020204030204" pitchFamily="34" charset="0"/>
                      </a:endParaRPr>
                    </a:p>
                  </a:txBody>
                  <a:tcPr marL="68580" marR="68580" marT="0" marB="0" anchor="ctr"/>
                </a:tc>
                <a:tc>
                  <a:txBody>
                    <a:bodyPr/>
                    <a:lstStyle/>
                    <a:p>
                      <a:pPr>
                        <a:spcAft>
                          <a:spcPts val="0"/>
                        </a:spcAft>
                      </a:pPr>
                      <a:r>
                        <a:rPr lang="ru-RU" sz="2000" b="1" dirty="0">
                          <a:solidFill>
                            <a:schemeClr val="tx1"/>
                          </a:solidFill>
                          <a:effectLst/>
                          <a:latin typeface="+mn-lt"/>
                        </a:rPr>
                        <a:t>Ст. 180</a:t>
                      </a:r>
                      <a:endParaRPr lang="ru-RU" sz="2000" b="1" dirty="0">
                        <a:solidFill>
                          <a:schemeClr val="tx1"/>
                        </a:solidFill>
                        <a:effectLst/>
                        <a:latin typeface="+mn-lt"/>
                        <a:ea typeface="Calibri" panose="020F0502020204030204" pitchFamily="34" charset="0"/>
                      </a:endParaRPr>
                    </a:p>
                  </a:txBody>
                  <a:tcPr marL="68580" marR="68580" marT="0" marB="0" anchor="ctr"/>
                </a:tc>
              </a:tr>
              <a:tr h="428794">
                <a:tc>
                  <a:txBody>
                    <a:bodyPr/>
                    <a:lstStyle/>
                    <a:p>
                      <a:pPr>
                        <a:spcAft>
                          <a:spcPts val="0"/>
                        </a:spcAft>
                      </a:pPr>
                      <a:r>
                        <a:rPr lang="ru-RU" sz="2400" dirty="0">
                          <a:effectLst/>
                          <a:latin typeface="+mn-lt"/>
                        </a:rPr>
                        <a:t>Поощрения за труд</a:t>
                      </a:r>
                      <a:endParaRPr lang="ru-RU" sz="2400" dirty="0">
                        <a:effectLst/>
                        <a:latin typeface="+mn-lt"/>
                        <a:ea typeface="Calibri" panose="020F0502020204030204" pitchFamily="34" charset="0"/>
                      </a:endParaRPr>
                    </a:p>
                  </a:txBody>
                  <a:tcPr marL="68580" marR="68580" marT="0" marB="0" anchor="ctr"/>
                </a:tc>
                <a:tc>
                  <a:txBody>
                    <a:bodyPr/>
                    <a:lstStyle/>
                    <a:p>
                      <a:pPr>
                        <a:spcAft>
                          <a:spcPts val="0"/>
                        </a:spcAft>
                      </a:pPr>
                      <a:r>
                        <a:rPr lang="ru-RU" sz="2000" b="1" dirty="0">
                          <a:solidFill>
                            <a:schemeClr val="tx1"/>
                          </a:solidFill>
                          <a:effectLst/>
                          <a:latin typeface="+mn-lt"/>
                        </a:rPr>
                        <a:t>Ст. 191</a:t>
                      </a:r>
                      <a:endParaRPr lang="ru-RU" sz="2000" b="1" dirty="0">
                        <a:solidFill>
                          <a:schemeClr val="tx1"/>
                        </a:solidFill>
                        <a:effectLst/>
                        <a:latin typeface="+mn-lt"/>
                        <a:ea typeface="Calibri" panose="020F0502020204030204" pitchFamily="34" charset="0"/>
                      </a:endParaRPr>
                    </a:p>
                  </a:txBody>
                  <a:tcPr marL="68580" marR="68580" marT="0" marB="0" anchor="ctr"/>
                </a:tc>
              </a:tr>
              <a:tr h="750186">
                <a:tc>
                  <a:txBody>
                    <a:bodyPr/>
                    <a:lstStyle/>
                    <a:p>
                      <a:pPr>
                        <a:spcAft>
                          <a:spcPts val="0"/>
                        </a:spcAft>
                      </a:pPr>
                      <a:r>
                        <a:rPr lang="ru-RU" sz="2400" dirty="0">
                          <a:effectLst/>
                          <a:latin typeface="+mn-lt"/>
                        </a:rPr>
                        <a:t>Порядок подготовки, переподготовки, повышения квалификации кадров</a:t>
                      </a:r>
                      <a:endParaRPr lang="ru-RU" sz="2400" dirty="0">
                        <a:effectLst/>
                        <a:latin typeface="+mn-lt"/>
                        <a:ea typeface="Calibri" panose="020F0502020204030204" pitchFamily="34" charset="0"/>
                      </a:endParaRPr>
                    </a:p>
                  </a:txBody>
                  <a:tcPr marL="68580" marR="68580" marT="0" marB="0" anchor="ctr"/>
                </a:tc>
                <a:tc>
                  <a:txBody>
                    <a:bodyPr/>
                    <a:lstStyle/>
                    <a:p>
                      <a:pPr>
                        <a:spcAft>
                          <a:spcPts val="0"/>
                        </a:spcAft>
                      </a:pPr>
                      <a:r>
                        <a:rPr lang="ru-RU" sz="2000" b="1" dirty="0">
                          <a:solidFill>
                            <a:schemeClr val="tx1"/>
                          </a:solidFill>
                          <a:effectLst/>
                          <a:latin typeface="+mn-lt"/>
                        </a:rPr>
                        <a:t>Ст. 196</a:t>
                      </a:r>
                      <a:endParaRPr lang="ru-RU" sz="2000" b="1" dirty="0">
                        <a:solidFill>
                          <a:schemeClr val="tx1"/>
                        </a:solidFill>
                        <a:effectLst/>
                        <a:latin typeface="+mn-lt"/>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3318496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a:defRPr/>
            </a:pPr>
            <a:r>
              <a:rPr lang="ru-RU" sz="3200" b="1" dirty="0" smtClean="0">
                <a:solidFill>
                  <a:srgbClr val="008000"/>
                </a:solidFill>
              </a:rPr>
              <a:t>Включаем в коллективный договор в соответствии с Трудовым кодексом РФ</a:t>
            </a:r>
          </a:p>
        </p:txBody>
      </p:sp>
      <p:sp>
        <p:nvSpPr>
          <p:cNvPr id="203779" name="Rectangle 3"/>
          <p:cNvSpPr>
            <a:spLocks noGrp="1" noChangeArrowheads="1"/>
          </p:cNvSpPr>
          <p:nvPr>
            <p:ph idx="1"/>
          </p:nvPr>
        </p:nvSpPr>
        <p:spPr>
          <a:xfrm>
            <a:off x="457200" y="1628800"/>
            <a:ext cx="7355160" cy="4248472"/>
          </a:xfrm>
        </p:spPr>
        <p:txBody>
          <a:bodyPr>
            <a:normAutofit/>
          </a:bodyPr>
          <a:lstStyle/>
          <a:p>
            <a:pPr marL="114300" indent="0">
              <a:buNone/>
              <a:defRPr/>
            </a:pPr>
            <a:r>
              <a:rPr lang="ru-RU" sz="7200" dirty="0"/>
              <a:t>	</a:t>
            </a:r>
            <a:r>
              <a:rPr lang="ru-RU" sz="4800" dirty="0"/>
              <a:t>	</a:t>
            </a:r>
          </a:p>
        </p:txBody>
      </p:sp>
      <p:graphicFrame>
        <p:nvGraphicFramePr>
          <p:cNvPr id="2" name="Таблица 1"/>
          <p:cNvGraphicFramePr>
            <a:graphicFrameLocks noGrp="1"/>
          </p:cNvGraphicFramePr>
          <p:nvPr>
            <p:extLst>
              <p:ext uri="{D42A27DB-BD31-4B8C-83A1-F6EECF244321}">
                <p14:modId xmlns:p14="http://schemas.microsoft.com/office/powerpoint/2010/main" xmlns="" val="1410291740"/>
              </p:ext>
            </p:extLst>
          </p:nvPr>
        </p:nvGraphicFramePr>
        <p:xfrm>
          <a:off x="755576" y="1844824"/>
          <a:ext cx="6912768" cy="3833924"/>
        </p:xfrm>
        <a:graphic>
          <a:graphicData uri="http://schemas.openxmlformats.org/drawingml/2006/table">
            <a:tbl>
              <a:tblPr firstRow="1" firstCol="1" bandRow="1">
                <a:tableStyleId>{5C22544A-7EE6-4342-B048-85BDC9FD1C3A}</a:tableStyleId>
              </a:tblPr>
              <a:tblGrid>
                <a:gridCol w="5688632"/>
                <a:gridCol w="1224136"/>
              </a:tblGrid>
              <a:tr h="361537">
                <a:tc>
                  <a:txBody>
                    <a:bodyPr/>
                    <a:lstStyle/>
                    <a:p>
                      <a:pPr>
                        <a:spcAft>
                          <a:spcPts val="0"/>
                        </a:spcAft>
                      </a:pPr>
                      <a:r>
                        <a:rPr lang="ru-RU" sz="2000" dirty="0">
                          <a:effectLst/>
                          <a:latin typeface="+mn-lt"/>
                        </a:rPr>
                        <a:t>Регулирование вахтового метода работы</a:t>
                      </a:r>
                      <a:endParaRPr lang="ru-RU" sz="2000" dirty="0">
                        <a:effectLst/>
                        <a:latin typeface="+mn-lt"/>
                        <a:ea typeface="Calibri" panose="020F0502020204030204" pitchFamily="34" charset="0"/>
                      </a:endParaRPr>
                    </a:p>
                  </a:txBody>
                  <a:tcPr marL="68580" marR="68580" marT="0" marB="0" anchor="ctr"/>
                </a:tc>
                <a:tc>
                  <a:txBody>
                    <a:bodyPr/>
                    <a:lstStyle/>
                    <a:p>
                      <a:pPr>
                        <a:spcAft>
                          <a:spcPts val="0"/>
                        </a:spcAft>
                      </a:pPr>
                      <a:r>
                        <a:rPr lang="ru-RU" sz="1800" b="1" dirty="0">
                          <a:solidFill>
                            <a:schemeClr val="tx1"/>
                          </a:solidFill>
                          <a:effectLst/>
                          <a:latin typeface="+mn-lt"/>
                        </a:rPr>
                        <a:t>Ст. 302</a:t>
                      </a:r>
                      <a:endParaRPr lang="ru-RU" sz="1800" b="1" dirty="0">
                        <a:solidFill>
                          <a:schemeClr val="tx1"/>
                        </a:solidFill>
                        <a:effectLst/>
                        <a:latin typeface="+mn-lt"/>
                        <a:ea typeface="Calibri" panose="020F0502020204030204" pitchFamily="34" charset="0"/>
                      </a:endParaRPr>
                    </a:p>
                  </a:txBody>
                  <a:tcPr marL="68580" marR="68580" marT="0" marB="0" anchor="ctr">
                    <a:solidFill>
                      <a:schemeClr val="bg1">
                        <a:lumMod val="95000"/>
                      </a:schemeClr>
                    </a:solidFill>
                  </a:tcPr>
                </a:tc>
              </a:tr>
              <a:tr h="1643587">
                <a:tc>
                  <a:txBody>
                    <a:bodyPr/>
                    <a:lstStyle/>
                    <a:p>
                      <a:pPr algn="just">
                        <a:spcAft>
                          <a:spcPts val="0"/>
                        </a:spcAft>
                      </a:pPr>
                      <a:r>
                        <a:rPr lang="ru-RU" sz="2000" dirty="0">
                          <a:effectLst/>
                          <a:latin typeface="+mn-lt"/>
                        </a:rPr>
                        <a:t>Гарантии работникам, входящим в состав выборных коллегиальных органов профсоюзных организаций и не </a:t>
                      </a:r>
                      <a:r>
                        <a:rPr lang="ru-RU" sz="2000" dirty="0" smtClean="0">
                          <a:effectLst/>
                          <a:latin typeface="+mn-lt"/>
                        </a:rPr>
                        <a:t>освобождённым </a:t>
                      </a:r>
                      <a:r>
                        <a:rPr lang="ru-RU" sz="2000" dirty="0">
                          <a:effectLst/>
                          <a:latin typeface="+mn-lt"/>
                        </a:rPr>
                        <a:t>от основной работы </a:t>
                      </a:r>
                      <a:endParaRPr lang="ru-RU" sz="2000" dirty="0">
                        <a:effectLst/>
                        <a:latin typeface="+mn-lt"/>
                        <a:ea typeface="Calibri" panose="020F0502020204030204" pitchFamily="34" charset="0"/>
                      </a:endParaRPr>
                    </a:p>
                  </a:txBody>
                  <a:tcPr marL="68580" marR="68580" marT="0" marB="0" anchor="ctr"/>
                </a:tc>
                <a:tc>
                  <a:txBody>
                    <a:bodyPr/>
                    <a:lstStyle/>
                    <a:p>
                      <a:pPr>
                        <a:spcAft>
                          <a:spcPts val="0"/>
                        </a:spcAft>
                      </a:pPr>
                      <a:r>
                        <a:rPr lang="ru-RU" sz="1800" b="1" dirty="0">
                          <a:solidFill>
                            <a:schemeClr val="tx1"/>
                          </a:solidFill>
                          <a:effectLst/>
                          <a:latin typeface="+mn-lt"/>
                        </a:rPr>
                        <a:t>Ст. 374</a:t>
                      </a:r>
                      <a:endParaRPr lang="ru-RU" sz="1800" b="1" dirty="0">
                        <a:solidFill>
                          <a:schemeClr val="tx1"/>
                        </a:solidFill>
                        <a:effectLst/>
                        <a:latin typeface="+mn-lt"/>
                        <a:ea typeface="Calibri" panose="020F0502020204030204" pitchFamily="34" charset="0"/>
                      </a:endParaRPr>
                    </a:p>
                  </a:txBody>
                  <a:tcPr marL="68580" marR="68580" marT="0" marB="0" anchor="ctr"/>
                </a:tc>
              </a:tr>
              <a:tr h="905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000" dirty="0" smtClean="0">
                          <a:effectLst/>
                          <a:latin typeface="+mn-lt"/>
                          <a:ea typeface="Calibri" panose="020F0502020204030204" pitchFamily="34" charset="0"/>
                        </a:rPr>
                        <a:t>Гарантии освобождённым профсоюзным работникам</a:t>
                      </a:r>
                    </a:p>
                    <a:p>
                      <a:pPr>
                        <a:spcAft>
                          <a:spcPts val="0"/>
                        </a:spcAft>
                      </a:pPr>
                      <a:endParaRPr lang="ru-RU" sz="2000" dirty="0">
                        <a:effectLst/>
                        <a:latin typeface="+mn-lt"/>
                        <a:ea typeface="Calibri" panose="020F0502020204030204" pitchFamily="34" charset="0"/>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smtClean="0">
                          <a:solidFill>
                            <a:schemeClr val="tx1"/>
                          </a:solidFill>
                          <a:effectLst/>
                          <a:latin typeface="+mn-lt"/>
                          <a:ea typeface="Calibri" panose="020F0502020204030204" pitchFamily="34" charset="0"/>
                        </a:rPr>
                        <a:t>Ст. 375</a:t>
                      </a:r>
                    </a:p>
                    <a:p>
                      <a:pPr>
                        <a:spcAft>
                          <a:spcPts val="0"/>
                        </a:spcAft>
                      </a:pPr>
                      <a:endParaRPr lang="ru-RU" sz="1800" b="1" dirty="0">
                        <a:solidFill>
                          <a:schemeClr val="tx1"/>
                        </a:solidFill>
                        <a:effectLst/>
                        <a:latin typeface="+mn-lt"/>
                        <a:ea typeface="Calibri" panose="020F0502020204030204" pitchFamily="34" charset="0"/>
                      </a:endParaRPr>
                    </a:p>
                  </a:txBody>
                  <a:tcPr marL="68580" marR="68580" marT="0" marB="0" anchor="ctr"/>
                </a:tc>
              </a:tr>
              <a:tr h="905650">
                <a:tc>
                  <a:txBody>
                    <a:bodyPr/>
                    <a:lstStyle/>
                    <a:p>
                      <a:pPr>
                        <a:spcAft>
                          <a:spcPts val="0"/>
                        </a:spcAft>
                      </a:pPr>
                      <a:r>
                        <a:rPr lang="ru-RU" sz="2000" dirty="0">
                          <a:effectLst/>
                          <a:latin typeface="+mn-lt"/>
                        </a:rPr>
                        <a:t>Порядок создания условий для деятельности выборного органа первичной профсоюзной организации</a:t>
                      </a:r>
                      <a:endParaRPr lang="ru-RU" sz="2000" dirty="0">
                        <a:effectLst/>
                        <a:latin typeface="+mn-lt"/>
                        <a:ea typeface="Calibri" panose="020F0502020204030204" pitchFamily="34" charset="0"/>
                      </a:endParaRPr>
                    </a:p>
                  </a:txBody>
                  <a:tcPr marL="68580" marR="68580" marT="0" marB="0" anchor="ctr"/>
                </a:tc>
                <a:tc>
                  <a:txBody>
                    <a:bodyPr/>
                    <a:lstStyle/>
                    <a:p>
                      <a:pPr>
                        <a:spcAft>
                          <a:spcPts val="0"/>
                        </a:spcAft>
                      </a:pPr>
                      <a:r>
                        <a:rPr lang="ru-RU" sz="1800" b="1" dirty="0">
                          <a:solidFill>
                            <a:schemeClr val="tx1"/>
                          </a:solidFill>
                          <a:effectLst/>
                          <a:latin typeface="+mn-lt"/>
                        </a:rPr>
                        <a:t>Ст. 377</a:t>
                      </a:r>
                      <a:endParaRPr lang="ru-RU" sz="1800" b="1" dirty="0">
                        <a:solidFill>
                          <a:schemeClr val="tx1"/>
                        </a:solidFill>
                        <a:effectLst/>
                        <a:latin typeface="+mn-lt"/>
                        <a:ea typeface="Calibri" panose="020F0502020204030204" pitchFamily="34" charset="0"/>
                      </a:endParaRPr>
                    </a:p>
                  </a:txBody>
                  <a:tcPr marL="68580" marR="68580" marT="0" marB="0" anchor="ctr"/>
                </a:tc>
              </a:tr>
            </a:tbl>
          </a:graphicData>
        </a:graphic>
      </p:graphicFrame>
    </p:spTree>
    <p:extLst>
      <p:ext uri="{BB962C8B-B14F-4D97-AF65-F5344CB8AC3E}">
        <p14:creationId xmlns:p14="http://schemas.microsoft.com/office/powerpoint/2010/main" xmlns="" val="2785051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785813" y="277813"/>
            <a:ext cx="7900987" cy="722312"/>
          </a:xfrm>
        </p:spPr>
        <p:txBody>
          <a:bodyPr/>
          <a:lstStyle/>
          <a:p>
            <a:pPr eaLnBrk="1" hangingPunct="1">
              <a:defRPr/>
            </a:pPr>
            <a:r>
              <a:rPr lang="ru-RU" sz="2800" b="1" dirty="0" smtClean="0">
                <a:solidFill>
                  <a:srgbClr val="0070C0"/>
                </a:solidFill>
              </a:rPr>
              <a:t>К  коллективному договору  прилагаются:</a:t>
            </a:r>
          </a:p>
        </p:txBody>
      </p:sp>
      <p:sp>
        <p:nvSpPr>
          <p:cNvPr id="203779" name="Rectangle 3"/>
          <p:cNvSpPr>
            <a:spLocks noGrp="1" noChangeArrowheads="1"/>
          </p:cNvSpPr>
          <p:nvPr>
            <p:ph idx="1"/>
          </p:nvPr>
        </p:nvSpPr>
        <p:spPr>
          <a:xfrm>
            <a:off x="457200" y="1772815"/>
            <a:ext cx="7787208" cy="4358109"/>
          </a:xfrm>
        </p:spPr>
        <p:txBody>
          <a:bodyPr>
            <a:normAutofit/>
          </a:bodyPr>
          <a:lstStyle/>
          <a:p>
            <a:pPr eaLnBrk="1" hangingPunct="1">
              <a:defRPr/>
            </a:pPr>
            <a:r>
              <a:rPr lang="ru-RU" sz="2400" dirty="0" smtClean="0"/>
              <a:t>правила внутреннего трудового распорядка;</a:t>
            </a:r>
          </a:p>
          <a:p>
            <a:pPr eaLnBrk="1" hangingPunct="1">
              <a:defRPr/>
            </a:pPr>
            <a:r>
              <a:rPr lang="ru-RU" sz="2400" dirty="0" smtClean="0"/>
              <a:t>перечень должностей и профессий с ненормированным рабочим днем, работа в которых дает право на дополнительный отпуск;</a:t>
            </a:r>
          </a:p>
          <a:p>
            <a:pPr eaLnBrk="1" hangingPunct="1">
              <a:defRPr/>
            </a:pPr>
            <a:r>
              <a:rPr lang="ru-RU" sz="2400" dirty="0" smtClean="0"/>
              <a:t>перечень работ, профессий и должностей, работа в которых дает право на бесплатное получения специальной одежды, специальной обуви и других  средств индивидуальной защиты;</a:t>
            </a:r>
          </a:p>
          <a:p>
            <a:pPr eaLnBrk="1" hangingPunct="1">
              <a:defRPr/>
            </a:pPr>
            <a:r>
              <a:rPr lang="ru-RU" sz="2400" dirty="0" smtClean="0"/>
              <a:t>соглашение по охране труда;</a:t>
            </a:r>
          </a:p>
          <a:p>
            <a:pPr eaLnBrk="1" hangingPunct="1">
              <a:defRPr/>
            </a:pPr>
            <a:r>
              <a:rPr lang="ru-RU" sz="2400" dirty="0" smtClean="0"/>
              <a:t>другие приложения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42938" y="500063"/>
            <a:ext cx="8043862" cy="857250"/>
          </a:xfrm>
        </p:spPr>
        <p:txBody>
          <a:bodyPr/>
          <a:lstStyle/>
          <a:p>
            <a:pPr eaLnBrk="1" hangingPunct="1">
              <a:defRPr/>
            </a:pPr>
            <a:r>
              <a:rPr lang="ru-RU" sz="2800" dirty="0" smtClean="0">
                <a:solidFill>
                  <a:schemeClr val="bg1">
                    <a:lumMod val="50000"/>
                  </a:schemeClr>
                </a:solidFill>
              </a:rPr>
              <a:t>ДЕЙСТВУЮЩАЯ СИСТЕМА СОЦИАЛЬНОГО ПАРТНЁРСТВА</a:t>
            </a:r>
          </a:p>
        </p:txBody>
      </p:sp>
      <p:sp>
        <p:nvSpPr>
          <p:cNvPr id="6" name="Содержимое 5"/>
          <p:cNvSpPr>
            <a:spLocks noGrp="1"/>
          </p:cNvSpPr>
          <p:nvPr>
            <p:ph idx="1"/>
          </p:nvPr>
        </p:nvSpPr>
        <p:spPr>
          <a:xfrm>
            <a:off x="457200" y="1628775"/>
            <a:ext cx="8229600" cy="4467225"/>
          </a:xfrm>
        </p:spPr>
        <p:txBody>
          <a:bodyPr/>
          <a:lstStyle/>
          <a:p>
            <a:pPr>
              <a:defRPr/>
            </a:pPr>
            <a:r>
              <a:rPr lang="ru-RU" sz="2400" dirty="0" smtClean="0"/>
              <a:t>Генеральное соглашение между общероссийскими объединениями профсоюзов, работодателей и Правительством РФ на 2014-2016 годы;</a:t>
            </a:r>
          </a:p>
          <a:p>
            <a:pPr>
              <a:defRPr/>
            </a:pPr>
            <a:r>
              <a:rPr lang="ru-RU" sz="2400" dirty="0" smtClean="0"/>
              <a:t>6 </a:t>
            </a:r>
            <a:r>
              <a:rPr lang="ru-RU" sz="2400" dirty="0"/>
              <a:t>федерально-окружных</a:t>
            </a:r>
            <a:r>
              <a:rPr lang="ru-RU" sz="2400" dirty="0" smtClean="0"/>
              <a:t> соглашений;</a:t>
            </a:r>
          </a:p>
          <a:p>
            <a:pPr>
              <a:defRPr/>
            </a:pPr>
            <a:r>
              <a:rPr lang="ru-RU" sz="2400" dirty="0" smtClean="0"/>
              <a:t>74 </a:t>
            </a:r>
            <a:r>
              <a:rPr lang="ru-RU" sz="2400" dirty="0"/>
              <a:t>региональных соглашений</a:t>
            </a:r>
            <a:r>
              <a:rPr lang="ru-RU" sz="2400" dirty="0" smtClean="0"/>
              <a:t>; </a:t>
            </a:r>
          </a:p>
          <a:p>
            <a:pPr>
              <a:defRPr/>
            </a:pPr>
            <a:r>
              <a:rPr lang="ru-RU" sz="2400" dirty="0" smtClean="0"/>
              <a:t>58 </a:t>
            </a:r>
            <a:r>
              <a:rPr lang="ru-RU" sz="2400" dirty="0"/>
              <a:t>отраслевых </a:t>
            </a:r>
            <a:r>
              <a:rPr lang="ru-RU" sz="2400" dirty="0" smtClean="0"/>
              <a:t>соглашений;</a:t>
            </a:r>
          </a:p>
          <a:p>
            <a:pPr>
              <a:defRPr/>
            </a:pPr>
            <a:r>
              <a:rPr lang="ru-RU" sz="2400" dirty="0" smtClean="0"/>
              <a:t>1240 отраслевых соглашений на </a:t>
            </a:r>
            <a:r>
              <a:rPr lang="ru-RU" sz="2400" dirty="0"/>
              <a:t>региональном </a:t>
            </a:r>
            <a:r>
              <a:rPr lang="ru-RU" sz="2400" dirty="0" smtClean="0"/>
              <a:t>уровне и 3692 – на территориальном;</a:t>
            </a:r>
          </a:p>
          <a:p>
            <a:pPr>
              <a:defRPr/>
            </a:pPr>
            <a:r>
              <a:rPr lang="ru-RU" sz="2400" dirty="0" smtClean="0"/>
              <a:t>1501 территориальных соглашений</a:t>
            </a:r>
            <a:r>
              <a:rPr lang="ru-RU" sz="2400" dirty="0"/>
              <a:t>; </a:t>
            </a:r>
            <a:endParaRPr lang="ru-RU" sz="2400" dirty="0" smtClean="0"/>
          </a:p>
          <a:p>
            <a:pPr>
              <a:defRPr/>
            </a:pPr>
            <a:r>
              <a:rPr lang="ru-RU" sz="2400" dirty="0" smtClean="0"/>
              <a:t>147201 коллективных договоров. </a:t>
            </a:r>
          </a:p>
          <a:p>
            <a:pPr>
              <a:buFont typeface="Wingdings" pitchFamily="2" charset="2"/>
              <a:buNone/>
              <a:defRPr/>
            </a:pPr>
            <a:endParaRPr lang="ru-RU" sz="1800" dirty="0" smtClean="0"/>
          </a:p>
        </p:txBody>
      </p:sp>
    </p:spTree>
    <p:extLst>
      <p:ext uri="{BB962C8B-B14F-4D97-AF65-F5344CB8AC3E}">
        <p14:creationId xmlns:p14="http://schemas.microsoft.com/office/powerpoint/2010/main" xmlns="" val="32419154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620000" cy="1570186"/>
          </a:xfrm>
        </p:spPr>
        <p:txBody>
          <a:bodyPr/>
          <a:lstStyle/>
          <a:p>
            <a:r>
              <a:rPr lang="ru-RU" sz="3200" b="1" dirty="0" smtClean="0">
                <a:solidFill>
                  <a:srgbClr val="003399"/>
                </a:solidFill>
              </a:rPr>
              <a:t>«Молодёжный</a:t>
            </a:r>
            <a:r>
              <a:rPr lang="ru-RU" sz="3200" b="1" dirty="0">
                <a:solidFill>
                  <a:srgbClr val="003399"/>
                </a:solidFill>
              </a:rPr>
              <a:t>»</a:t>
            </a:r>
            <a:r>
              <a:rPr lang="ru-RU" sz="3200" b="1" dirty="0" smtClean="0">
                <a:solidFill>
                  <a:srgbClr val="003399"/>
                </a:solidFill>
              </a:rPr>
              <a:t> раздел коллективного договора разрабатывает Молодёжный совет профсоюзной организации</a:t>
            </a:r>
            <a:endParaRPr lang="ru-RU" sz="3200" b="1" dirty="0">
              <a:solidFill>
                <a:srgbClr val="003399"/>
              </a:solidFill>
            </a:endParaRPr>
          </a:p>
        </p:txBody>
      </p:sp>
      <p:pic>
        <p:nvPicPr>
          <p:cNvPr id="4" name="Объект 3"/>
          <p:cNvPicPr>
            <a:picLocks noGrp="1" noChangeAspect="1"/>
          </p:cNvPicPr>
          <p:nvPr>
            <p:ph idx="1"/>
          </p:nvPr>
        </p:nvPicPr>
        <p:blipFill>
          <a:blip r:embed="rId2" cstate="print"/>
          <a:stretch>
            <a:fillRect/>
          </a:stretch>
        </p:blipFill>
        <p:spPr>
          <a:xfrm>
            <a:off x="3419872" y="2270556"/>
            <a:ext cx="4650898" cy="3093388"/>
          </a:xfrm>
          <a:prstGeom prst="rect">
            <a:avLst/>
          </a:prstGeom>
        </p:spPr>
      </p:pic>
      <p:pic>
        <p:nvPicPr>
          <p:cNvPr id="5" name="Рисунок 4"/>
          <p:cNvPicPr>
            <a:picLocks noChangeAspect="1"/>
          </p:cNvPicPr>
          <p:nvPr/>
        </p:nvPicPr>
        <p:blipFill>
          <a:blip r:embed="rId3" cstate="print"/>
          <a:stretch>
            <a:fillRect/>
          </a:stretch>
        </p:blipFill>
        <p:spPr>
          <a:xfrm>
            <a:off x="1331640" y="2060848"/>
            <a:ext cx="1798476" cy="2536156"/>
          </a:xfrm>
          <a:prstGeom prst="rect">
            <a:avLst/>
          </a:prstGeom>
        </p:spPr>
      </p:pic>
    </p:spTree>
    <p:extLst>
      <p:ext uri="{BB962C8B-B14F-4D97-AF65-F5344CB8AC3E}">
        <p14:creationId xmlns:p14="http://schemas.microsoft.com/office/powerpoint/2010/main" xmlns="" val="4659961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7813"/>
            <a:ext cx="7715200" cy="1206971"/>
          </a:xfrm>
        </p:spPr>
        <p:txBody>
          <a:bodyPr/>
          <a:lstStyle/>
          <a:p>
            <a:pPr>
              <a:defRPr/>
            </a:pPr>
            <a:r>
              <a:rPr lang="ru-RU" sz="3600" b="1" dirty="0">
                <a:solidFill>
                  <a:srgbClr val="003399"/>
                </a:solidFill>
              </a:rPr>
              <a:t>Действие коллективного договора</a:t>
            </a:r>
          </a:p>
        </p:txBody>
      </p:sp>
      <p:sp>
        <p:nvSpPr>
          <p:cNvPr id="32771" name="Прямоугольник 3"/>
          <p:cNvSpPr>
            <a:spLocks noChangeArrowheads="1"/>
          </p:cNvSpPr>
          <p:nvPr/>
        </p:nvSpPr>
        <p:spPr bwMode="auto">
          <a:xfrm>
            <a:off x="395288" y="1125538"/>
            <a:ext cx="82089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ru-RU" sz="1400" dirty="0"/>
          </a:p>
        </p:txBody>
      </p:sp>
      <p:sp>
        <p:nvSpPr>
          <p:cNvPr id="2" name="Прямоугольник 1"/>
          <p:cNvSpPr/>
          <p:nvPr/>
        </p:nvSpPr>
        <p:spPr>
          <a:xfrm>
            <a:off x="457200" y="1484784"/>
            <a:ext cx="7715200" cy="5262979"/>
          </a:xfrm>
          <a:prstGeom prst="rect">
            <a:avLst/>
          </a:prstGeom>
        </p:spPr>
        <p:txBody>
          <a:bodyPr wrap="square">
            <a:spAutoFit/>
          </a:bodyPr>
          <a:lstStyle/>
          <a:p>
            <a:r>
              <a:rPr lang="ru-RU" sz="2400" dirty="0" smtClean="0">
                <a:latin typeface="+mn-lt"/>
              </a:rPr>
              <a:t>Коллективный договор заключается </a:t>
            </a:r>
            <a:r>
              <a:rPr lang="ru-RU" sz="2400" b="1" dirty="0" smtClean="0">
                <a:solidFill>
                  <a:srgbClr val="C00000"/>
                </a:solidFill>
                <a:latin typeface="+mn-lt"/>
              </a:rPr>
              <a:t>на срок не более трех лет </a:t>
            </a:r>
            <a:r>
              <a:rPr lang="ru-RU" sz="2400" dirty="0" smtClean="0">
                <a:latin typeface="+mn-lt"/>
              </a:rPr>
              <a:t>и вступает в силу со дня подписания его сторонами либо со дня, установленного коллективным договором.</a:t>
            </a:r>
          </a:p>
          <a:p>
            <a:r>
              <a:rPr lang="ru-RU" sz="2400" dirty="0" smtClean="0">
                <a:latin typeface="+mn-lt"/>
              </a:rPr>
              <a:t>Стороны имеют право продлевать действие коллективного договора на срок </a:t>
            </a:r>
            <a:r>
              <a:rPr lang="ru-RU" sz="2400" b="1" dirty="0" smtClean="0">
                <a:solidFill>
                  <a:srgbClr val="C00000"/>
                </a:solidFill>
                <a:latin typeface="+mn-lt"/>
              </a:rPr>
              <a:t>не более трех лет</a:t>
            </a:r>
            <a:r>
              <a:rPr lang="ru-RU" sz="2400" dirty="0" smtClean="0">
                <a:latin typeface="+mn-lt"/>
              </a:rPr>
              <a:t>.</a:t>
            </a:r>
          </a:p>
          <a:p>
            <a:r>
              <a:rPr lang="ru-RU" sz="2400" dirty="0" smtClean="0">
                <a:latin typeface="+mn-lt"/>
              </a:rPr>
              <a:t>Действие коллективного договора распространяется </a:t>
            </a:r>
            <a:r>
              <a:rPr lang="ru-RU" sz="2400" b="1" dirty="0" smtClean="0">
                <a:solidFill>
                  <a:srgbClr val="C00000"/>
                </a:solidFill>
                <a:latin typeface="+mn-lt"/>
              </a:rPr>
              <a:t>на всех работников </a:t>
            </a:r>
            <a:r>
              <a:rPr lang="ru-RU" sz="2400" dirty="0" smtClean="0">
                <a:latin typeface="+mn-lt"/>
              </a:rPr>
              <a:t>организации, индивидуального предпринимателя, а действие коллективного договора, заключенного в филиале, представительстве или ином обособленном структурном подразделении организации, - на всех работников соответствующего подразделения.</a:t>
            </a:r>
          </a:p>
          <a:p>
            <a:pPr algn="r"/>
            <a:r>
              <a:rPr lang="ru-RU" sz="2400" dirty="0" smtClean="0">
                <a:latin typeface="+mn-lt"/>
              </a:rPr>
              <a:t> (ст. 43 ТК РФ)</a:t>
            </a:r>
          </a:p>
        </p:txBody>
      </p:sp>
    </p:spTree>
    <p:extLst>
      <p:ext uri="{BB962C8B-B14F-4D97-AF65-F5344CB8AC3E}">
        <p14:creationId xmlns:p14="http://schemas.microsoft.com/office/powerpoint/2010/main" xmlns="" val="3472942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7813"/>
            <a:ext cx="7715200" cy="1206971"/>
          </a:xfrm>
        </p:spPr>
        <p:txBody>
          <a:bodyPr/>
          <a:lstStyle/>
          <a:p>
            <a:pPr>
              <a:defRPr/>
            </a:pPr>
            <a:r>
              <a:rPr lang="ru-RU" sz="3600" b="1" dirty="0">
                <a:solidFill>
                  <a:srgbClr val="003399"/>
                </a:solidFill>
              </a:rPr>
              <a:t>Изменение и дополнение </a:t>
            </a:r>
            <a:br>
              <a:rPr lang="ru-RU" sz="3600" b="1" dirty="0">
                <a:solidFill>
                  <a:srgbClr val="003399"/>
                </a:solidFill>
              </a:rPr>
            </a:br>
            <a:r>
              <a:rPr lang="ru-RU" sz="3600" b="1" dirty="0">
                <a:solidFill>
                  <a:srgbClr val="003399"/>
                </a:solidFill>
              </a:rPr>
              <a:t>коллективного договора</a:t>
            </a:r>
          </a:p>
        </p:txBody>
      </p:sp>
      <p:sp>
        <p:nvSpPr>
          <p:cNvPr id="32771" name="Прямоугольник 3"/>
          <p:cNvSpPr>
            <a:spLocks noChangeArrowheads="1"/>
          </p:cNvSpPr>
          <p:nvPr/>
        </p:nvSpPr>
        <p:spPr bwMode="auto">
          <a:xfrm>
            <a:off x="395288" y="1125538"/>
            <a:ext cx="82089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ru-RU" sz="1400" dirty="0"/>
          </a:p>
        </p:txBody>
      </p:sp>
      <p:sp>
        <p:nvSpPr>
          <p:cNvPr id="2" name="Прямоугольник 1"/>
          <p:cNvSpPr/>
          <p:nvPr/>
        </p:nvSpPr>
        <p:spPr>
          <a:xfrm>
            <a:off x="1259632" y="2132855"/>
            <a:ext cx="6480720" cy="3108543"/>
          </a:xfrm>
          <a:prstGeom prst="rect">
            <a:avLst/>
          </a:prstGeom>
        </p:spPr>
        <p:txBody>
          <a:bodyPr wrap="square">
            <a:spAutoFit/>
          </a:bodyPr>
          <a:lstStyle/>
          <a:p>
            <a:r>
              <a:rPr lang="ru-RU" sz="2800" dirty="0" smtClean="0">
                <a:latin typeface="+mn-lt"/>
              </a:rPr>
              <a:t>Изменение и дополнение коллективного договора производятся в порядке, установленном настоящим Кодексом для его заключения, либо в порядке, установленном коллективным договором.</a:t>
            </a:r>
          </a:p>
          <a:p>
            <a:pPr algn="r"/>
            <a:r>
              <a:rPr lang="ru-RU" sz="2800" dirty="0" smtClean="0">
                <a:latin typeface="+mn-lt"/>
              </a:rPr>
              <a:t> (ст. 44 ТК РФ)</a:t>
            </a:r>
          </a:p>
        </p:txBody>
      </p:sp>
    </p:spTree>
    <p:extLst>
      <p:ext uri="{BB962C8B-B14F-4D97-AF65-F5344CB8AC3E}">
        <p14:creationId xmlns:p14="http://schemas.microsoft.com/office/powerpoint/2010/main" xmlns="" val="1223796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7813"/>
            <a:ext cx="7715200" cy="847725"/>
          </a:xfrm>
        </p:spPr>
        <p:txBody>
          <a:bodyPr/>
          <a:lstStyle/>
          <a:p>
            <a:pPr>
              <a:defRPr/>
            </a:pPr>
            <a:r>
              <a:rPr lang="ru-RU" sz="3200" b="1" dirty="0">
                <a:solidFill>
                  <a:srgbClr val="003399"/>
                </a:solidFill>
              </a:rPr>
              <a:t>Организация контроля за выполнением</a:t>
            </a:r>
          </a:p>
        </p:txBody>
      </p:sp>
      <p:sp>
        <p:nvSpPr>
          <p:cNvPr id="32771" name="Прямоугольник 3"/>
          <p:cNvSpPr>
            <a:spLocks noChangeArrowheads="1"/>
          </p:cNvSpPr>
          <p:nvPr/>
        </p:nvSpPr>
        <p:spPr bwMode="auto">
          <a:xfrm>
            <a:off x="395288" y="1125538"/>
            <a:ext cx="82089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ru-RU" sz="1400" dirty="0"/>
          </a:p>
        </p:txBody>
      </p:sp>
      <p:sp>
        <p:nvSpPr>
          <p:cNvPr id="2" name="Прямоугольник 1"/>
          <p:cNvSpPr/>
          <p:nvPr/>
        </p:nvSpPr>
        <p:spPr>
          <a:xfrm>
            <a:off x="1043608" y="1443841"/>
            <a:ext cx="6696744" cy="4893647"/>
          </a:xfrm>
          <a:prstGeom prst="rect">
            <a:avLst/>
          </a:prstGeom>
        </p:spPr>
        <p:txBody>
          <a:bodyPr wrap="square">
            <a:spAutoFit/>
          </a:bodyPr>
          <a:lstStyle/>
          <a:p>
            <a:r>
              <a:rPr lang="ru-RU" sz="2400" dirty="0" smtClean="0">
                <a:latin typeface="+mn-lt"/>
              </a:rPr>
              <a:t>Контроль за выполнением коллективного договора, соглашения осуществляется сторонами социального партнерства, их представителями, соответствующими органами по труду.</a:t>
            </a:r>
          </a:p>
          <a:p>
            <a:endParaRPr lang="ru-RU" sz="2400" dirty="0" smtClean="0">
              <a:latin typeface="+mn-lt"/>
            </a:endParaRPr>
          </a:p>
          <a:p>
            <a:r>
              <a:rPr lang="ru-RU" sz="2400" dirty="0" smtClean="0">
                <a:latin typeface="+mn-lt"/>
              </a:rPr>
              <a:t>При проведении указанного контроля представители сторон обязаны предоставлять друг другу, а также соответствующим органам по труду необходимую для этого информацию не позднее одного месяца со дня получения соответствующего запроса.</a:t>
            </a:r>
          </a:p>
          <a:p>
            <a:endParaRPr lang="ru-RU" sz="2400" dirty="0" smtClean="0">
              <a:latin typeface="+mn-lt"/>
            </a:endParaRPr>
          </a:p>
          <a:p>
            <a:pPr algn="r"/>
            <a:r>
              <a:rPr lang="ru-RU" sz="2400" dirty="0" smtClean="0">
                <a:latin typeface="+mn-lt"/>
              </a:rPr>
              <a:t> (ст. 51 ТК РФ)</a:t>
            </a:r>
            <a:endParaRPr lang="ru-RU" sz="2400" dirty="0">
              <a:latin typeface="+mn-lt"/>
            </a:endParaRPr>
          </a:p>
        </p:txBody>
      </p:sp>
    </p:spTree>
    <p:extLst>
      <p:ext uri="{BB962C8B-B14F-4D97-AF65-F5344CB8AC3E}">
        <p14:creationId xmlns:p14="http://schemas.microsoft.com/office/powerpoint/2010/main" xmlns="" val="17242997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7813"/>
            <a:ext cx="7715200" cy="847725"/>
          </a:xfrm>
        </p:spPr>
        <p:txBody>
          <a:bodyPr/>
          <a:lstStyle/>
          <a:p>
            <a:pPr>
              <a:defRPr/>
            </a:pPr>
            <a:r>
              <a:rPr lang="ru-RU" sz="3200" b="1" dirty="0">
                <a:solidFill>
                  <a:srgbClr val="003399"/>
                </a:solidFill>
              </a:rPr>
              <a:t>Регистрация коллективного договора</a:t>
            </a:r>
          </a:p>
        </p:txBody>
      </p:sp>
      <p:sp>
        <p:nvSpPr>
          <p:cNvPr id="32771" name="Прямоугольник 3"/>
          <p:cNvSpPr>
            <a:spLocks noChangeArrowheads="1"/>
          </p:cNvSpPr>
          <p:nvPr/>
        </p:nvSpPr>
        <p:spPr bwMode="auto">
          <a:xfrm>
            <a:off x="395288" y="1125538"/>
            <a:ext cx="820896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ru-RU" sz="1400" dirty="0"/>
          </a:p>
        </p:txBody>
      </p:sp>
      <p:sp>
        <p:nvSpPr>
          <p:cNvPr id="2" name="Прямоугольник 1"/>
          <p:cNvSpPr/>
          <p:nvPr/>
        </p:nvSpPr>
        <p:spPr>
          <a:xfrm>
            <a:off x="1043608" y="1443841"/>
            <a:ext cx="6696744" cy="4154984"/>
          </a:xfrm>
          <a:prstGeom prst="rect">
            <a:avLst/>
          </a:prstGeom>
        </p:spPr>
        <p:txBody>
          <a:bodyPr wrap="square">
            <a:spAutoFit/>
          </a:bodyPr>
          <a:lstStyle/>
          <a:p>
            <a:r>
              <a:rPr lang="ru-RU" sz="2400" dirty="0" smtClean="0">
                <a:latin typeface="+mn-lt"/>
              </a:rPr>
              <a:t>Коллективный договор, соглашение в течение семи дней со дня подписания направляются работодателем, представителем работодателя (работодателей) на уведомительную регистрацию в соответствующий орган по труду.</a:t>
            </a:r>
          </a:p>
          <a:p>
            <a:endParaRPr lang="ru-RU" sz="2400" dirty="0" smtClean="0">
              <a:latin typeface="+mn-lt"/>
            </a:endParaRPr>
          </a:p>
          <a:p>
            <a:r>
              <a:rPr lang="ru-RU" sz="2400" dirty="0" smtClean="0">
                <a:latin typeface="+mn-lt"/>
              </a:rPr>
              <a:t>Вступление коллективного договора, соглашения в силу не зависит от факта их уведомительной регистрации.</a:t>
            </a:r>
          </a:p>
          <a:p>
            <a:r>
              <a:rPr lang="ru-RU" sz="2400" dirty="0" smtClean="0">
                <a:latin typeface="+mn-lt"/>
              </a:rPr>
              <a:t> (ст. 50 ТК РФ)</a:t>
            </a:r>
          </a:p>
          <a:p>
            <a:pPr algn="r"/>
            <a:endParaRPr lang="ru-RU" sz="2400" dirty="0">
              <a:latin typeface="+mn-lt"/>
            </a:endParaRPr>
          </a:p>
        </p:txBody>
      </p:sp>
      <p:pic>
        <p:nvPicPr>
          <p:cNvPr id="4" name="Рисунок 3"/>
          <p:cNvPicPr>
            <a:picLocks noChangeAspect="1"/>
          </p:cNvPicPr>
          <p:nvPr/>
        </p:nvPicPr>
        <p:blipFill>
          <a:blip r:embed="rId2" cstate="print"/>
          <a:stretch>
            <a:fillRect/>
          </a:stretch>
        </p:blipFill>
        <p:spPr>
          <a:xfrm>
            <a:off x="5220072" y="4653073"/>
            <a:ext cx="2520280" cy="1891504"/>
          </a:xfrm>
          <a:prstGeom prst="rect">
            <a:avLst/>
          </a:prstGeom>
        </p:spPr>
      </p:pic>
    </p:spTree>
    <p:extLst>
      <p:ext uri="{BB962C8B-B14F-4D97-AF65-F5344CB8AC3E}">
        <p14:creationId xmlns:p14="http://schemas.microsoft.com/office/powerpoint/2010/main" xmlns="" val="14909826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7813"/>
            <a:ext cx="8229600" cy="774700"/>
          </a:xfrm>
        </p:spPr>
        <p:txBody>
          <a:bodyPr/>
          <a:lstStyle/>
          <a:p>
            <a:pPr>
              <a:defRPr/>
            </a:pPr>
            <a:r>
              <a:rPr lang="ru-RU" dirty="0" smtClean="0">
                <a:solidFill>
                  <a:srgbClr val="CC3300"/>
                </a:solidFill>
              </a:rPr>
              <a:t>Ответственность по КоАП</a:t>
            </a:r>
            <a:endParaRPr lang="ru-RU" dirty="0">
              <a:solidFill>
                <a:srgbClr val="CC3300"/>
              </a:solidFill>
            </a:endParaRPr>
          </a:p>
        </p:txBody>
      </p:sp>
      <p:sp>
        <p:nvSpPr>
          <p:cNvPr id="32771" name="Прямоугольник 3"/>
          <p:cNvSpPr>
            <a:spLocks noChangeArrowheads="1"/>
          </p:cNvSpPr>
          <p:nvPr/>
        </p:nvSpPr>
        <p:spPr bwMode="auto">
          <a:xfrm>
            <a:off x="395288" y="1125538"/>
            <a:ext cx="7993136" cy="4924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endParaRPr lang="ru-RU" sz="1400" dirty="0"/>
          </a:p>
          <a:p>
            <a:r>
              <a:rPr lang="ru-RU" sz="2000" b="1" dirty="0">
                <a:solidFill>
                  <a:srgbClr val="CC3300"/>
                </a:solidFill>
              </a:rPr>
              <a:t>Статья 5.30. Необоснованный отказ от заключения коллективного договора, соглашения</a:t>
            </a:r>
          </a:p>
          <a:p>
            <a:r>
              <a:rPr lang="ru-RU" sz="2000" dirty="0"/>
              <a:t>Необоснованный отказ работодателя или лица, его представляющего, от заключения коллективного договора, соглашения </a:t>
            </a:r>
            <a:r>
              <a:rPr lang="ru-RU" sz="2000" dirty="0" smtClean="0"/>
              <a:t>– </a:t>
            </a:r>
          </a:p>
          <a:p>
            <a:r>
              <a:rPr lang="ru-RU" sz="2000" dirty="0" smtClean="0"/>
              <a:t>влечёт </a:t>
            </a:r>
            <a:r>
              <a:rPr lang="ru-RU" sz="2000" dirty="0"/>
              <a:t>предупреждение </a:t>
            </a:r>
            <a:r>
              <a:rPr lang="ru-RU" sz="2000" dirty="0" smtClean="0"/>
              <a:t>или наложение </a:t>
            </a:r>
            <a:r>
              <a:rPr lang="ru-RU" sz="2000" dirty="0"/>
              <a:t>административного штрафа в размере от трех тысяч до пяти тысяч рублей.</a:t>
            </a:r>
          </a:p>
          <a:p>
            <a:endParaRPr lang="ru-RU" sz="2000" b="1" dirty="0" smtClean="0">
              <a:solidFill>
                <a:srgbClr val="CC3300"/>
              </a:solidFill>
            </a:endParaRPr>
          </a:p>
          <a:p>
            <a:r>
              <a:rPr lang="ru-RU" sz="2000" b="1" dirty="0" smtClean="0">
                <a:solidFill>
                  <a:srgbClr val="CC3300"/>
                </a:solidFill>
              </a:rPr>
              <a:t>Статья </a:t>
            </a:r>
            <a:r>
              <a:rPr lang="ru-RU" sz="2000" b="1" dirty="0">
                <a:solidFill>
                  <a:srgbClr val="CC3300"/>
                </a:solidFill>
              </a:rPr>
              <a:t>5.31. Нарушение </a:t>
            </a:r>
            <a:endParaRPr lang="ru-RU" sz="2000" b="1" dirty="0" smtClean="0">
              <a:solidFill>
                <a:srgbClr val="CC3300"/>
              </a:solidFill>
            </a:endParaRPr>
          </a:p>
          <a:p>
            <a:r>
              <a:rPr lang="ru-RU" sz="2000" b="1" dirty="0" smtClean="0">
                <a:solidFill>
                  <a:srgbClr val="CC3300"/>
                </a:solidFill>
              </a:rPr>
              <a:t>или </a:t>
            </a:r>
            <a:r>
              <a:rPr lang="ru-RU" sz="2000" b="1" dirty="0">
                <a:solidFill>
                  <a:srgbClr val="CC3300"/>
                </a:solidFill>
              </a:rPr>
              <a:t>невыполнение обязательств </a:t>
            </a:r>
            <a:endParaRPr lang="ru-RU" sz="2000" b="1" dirty="0" smtClean="0">
              <a:solidFill>
                <a:srgbClr val="CC3300"/>
              </a:solidFill>
            </a:endParaRPr>
          </a:p>
          <a:p>
            <a:r>
              <a:rPr lang="ru-RU" sz="2000" b="1" dirty="0" smtClean="0">
                <a:solidFill>
                  <a:srgbClr val="CC3300"/>
                </a:solidFill>
              </a:rPr>
              <a:t>по </a:t>
            </a:r>
            <a:r>
              <a:rPr lang="ru-RU" sz="2000" b="1" dirty="0">
                <a:solidFill>
                  <a:srgbClr val="CC3300"/>
                </a:solidFill>
              </a:rPr>
              <a:t>коллективному договору, соглашению</a:t>
            </a:r>
          </a:p>
          <a:p>
            <a:r>
              <a:rPr lang="ru-RU" sz="2000" dirty="0"/>
              <a:t>Нарушение или невыполнение работодателем или лицом, его представляющим, обязательств по коллективному договору, соглашению -</a:t>
            </a:r>
          </a:p>
          <a:p>
            <a:r>
              <a:rPr lang="ru-RU" sz="2000" dirty="0" smtClean="0"/>
              <a:t>влечёт </a:t>
            </a:r>
            <a:r>
              <a:rPr lang="ru-RU" sz="2000" dirty="0"/>
              <a:t>предупреждение </a:t>
            </a:r>
            <a:r>
              <a:rPr lang="ru-RU" sz="2000" dirty="0" smtClean="0"/>
              <a:t>или наложение </a:t>
            </a:r>
            <a:r>
              <a:rPr lang="ru-RU" sz="2000" dirty="0"/>
              <a:t>административного штрафа в размере от трех тысяч до пяти тысяч рублей.</a:t>
            </a:r>
          </a:p>
        </p:txBody>
      </p:sp>
      <p:pic>
        <p:nvPicPr>
          <p:cNvPr id="2" name="Рисунок 1"/>
          <p:cNvPicPr>
            <a:picLocks noChangeAspect="1"/>
          </p:cNvPicPr>
          <p:nvPr/>
        </p:nvPicPr>
        <p:blipFill>
          <a:blip r:embed="rId2" cstate="print"/>
          <a:stretch>
            <a:fillRect/>
          </a:stretch>
        </p:blipFill>
        <p:spPr>
          <a:xfrm>
            <a:off x="5364088" y="2996952"/>
            <a:ext cx="2857500" cy="1428750"/>
          </a:xfrm>
          <a:prstGeom prst="rect">
            <a:avLst/>
          </a:prstGeom>
        </p:spPr>
      </p:pic>
    </p:spTree>
    <p:extLst>
      <p:ext uri="{BB962C8B-B14F-4D97-AF65-F5344CB8AC3E}">
        <p14:creationId xmlns:p14="http://schemas.microsoft.com/office/powerpoint/2010/main" xmlns="" val="90192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003399"/>
                </a:solidFill>
              </a:rPr>
              <a:t>Коллективный договор это</a:t>
            </a:r>
            <a:endParaRPr lang="ru-RU" dirty="0">
              <a:solidFill>
                <a:srgbClr val="003399"/>
              </a:solidFill>
            </a:endParaRPr>
          </a:p>
        </p:txBody>
      </p:sp>
      <p:sp>
        <p:nvSpPr>
          <p:cNvPr id="3" name="Объект 2"/>
          <p:cNvSpPr>
            <a:spLocks noGrp="1"/>
          </p:cNvSpPr>
          <p:nvPr>
            <p:ph sz="half" idx="1"/>
          </p:nvPr>
        </p:nvSpPr>
        <p:spPr>
          <a:xfrm>
            <a:off x="457200" y="1536192"/>
            <a:ext cx="4114800" cy="4590288"/>
          </a:xfrm>
        </p:spPr>
        <p:txBody>
          <a:bodyPr/>
          <a:lstStyle/>
          <a:p>
            <a:r>
              <a:rPr lang="ru-RU" dirty="0" smtClean="0"/>
              <a:t>Уважение и учёт интересов сторон</a:t>
            </a:r>
          </a:p>
          <a:p>
            <a:r>
              <a:rPr lang="ru-RU" dirty="0" smtClean="0"/>
              <a:t>Справедливая оплата труда</a:t>
            </a:r>
          </a:p>
          <a:p>
            <a:r>
              <a:rPr lang="ru-RU" dirty="0" smtClean="0"/>
              <a:t>Лучшие условия труда</a:t>
            </a:r>
          </a:p>
          <a:p>
            <a:r>
              <a:rPr lang="ru-RU" dirty="0" smtClean="0"/>
              <a:t>Залог устойчивой работы предприятия, организации</a:t>
            </a:r>
            <a:endParaRPr lang="ru-RU" dirty="0"/>
          </a:p>
        </p:txBody>
      </p:sp>
      <p:pic>
        <p:nvPicPr>
          <p:cNvPr id="5" name="Объект 4"/>
          <p:cNvPicPr>
            <a:picLocks noGrp="1" noChangeAspect="1"/>
          </p:cNvPicPr>
          <p:nvPr>
            <p:ph sz="half" idx="2"/>
          </p:nvPr>
        </p:nvPicPr>
        <p:blipFill>
          <a:blip r:embed="rId2" cstate="print"/>
          <a:stretch>
            <a:fillRect/>
          </a:stretch>
        </p:blipFill>
        <p:spPr>
          <a:xfrm>
            <a:off x="4546548" y="2564904"/>
            <a:ext cx="3399589" cy="2304256"/>
          </a:xfrm>
          <a:prstGeom prst="rect">
            <a:avLst/>
          </a:prstGeom>
        </p:spPr>
      </p:pic>
    </p:spTree>
    <p:extLst>
      <p:ext uri="{BB962C8B-B14F-4D97-AF65-F5344CB8AC3E}">
        <p14:creationId xmlns:p14="http://schemas.microsoft.com/office/powerpoint/2010/main" xmlns="" val="1133721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7620000" cy="3456384"/>
          </a:xfrm>
        </p:spPr>
        <p:txBody>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r>
              <a:rPr lang="en-US" sz="3600" dirty="0" smtClean="0"/>
              <a:t/>
            </a:r>
            <a:br>
              <a:rPr lang="en-US" sz="3600" dirty="0" smtClean="0"/>
            </a:br>
            <a:r>
              <a:rPr lang="ru-RU" sz="3600" dirty="0"/>
              <a:t>Главное </a:t>
            </a:r>
            <a:r>
              <a:rPr lang="ru-RU" sz="3600" dirty="0" smtClean="0"/>
              <a:t>предназначение коллективного договора </a:t>
            </a:r>
            <a:br>
              <a:rPr lang="ru-RU" sz="3600" dirty="0" smtClean="0"/>
            </a:br>
            <a:r>
              <a:rPr lang="ru-RU" sz="3600" dirty="0" smtClean="0"/>
              <a:t>–  </a:t>
            </a:r>
            <a:r>
              <a:rPr lang="ru-RU" sz="3600" b="1" dirty="0" smtClean="0"/>
              <a:t>улучшить</a:t>
            </a:r>
            <a:r>
              <a:rPr lang="ru-RU" sz="3600" dirty="0" smtClean="0"/>
              <a:t> положение работников по сравнению с трудовым законодательством и иными нормативными правовыми актами.</a:t>
            </a:r>
            <a:endParaRPr lang="ru-RU" sz="3600" dirty="0"/>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08104" y="85083"/>
            <a:ext cx="2924944" cy="2924944"/>
          </a:xfrm>
          <a:prstGeom prst="rect">
            <a:avLst/>
          </a:prstGeom>
        </p:spPr>
      </p:pic>
      <p:sp>
        <p:nvSpPr>
          <p:cNvPr id="4" name="Блок-схема: перфолента 3"/>
          <p:cNvSpPr/>
          <p:nvPr/>
        </p:nvSpPr>
        <p:spPr>
          <a:xfrm rot="2639697">
            <a:off x="5867436" y="1049976"/>
            <a:ext cx="2491886" cy="612459"/>
          </a:xfrm>
          <a:prstGeom prst="flowChartPunchedTap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bg1"/>
                </a:solidFill>
              </a:rPr>
              <a:t>Коллективный договор</a:t>
            </a:r>
            <a:endParaRPr lang="ru-RU" b="1" dirty="0">
              <a:solidFill>
                <a:schemeClr val="bg1"/>
              </a:solidFill>
            </a:endParaRPr>
          </a:p>
        </p:txBody>
      </p:sp>
    </p:spTree>
    <p:extLst>
      <p:ext uri="{BB962C8B-B14F-4D97-AF65-F5344CB8AC3E}">
        <p14:creationId xmlns:p14="http://schemas.microsoft.com/office/powerpoint/2010/main" xmlns="" val="307862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7620000" cy="1570186"/>
          </a:xfrm>
        </p:spPr>
        <p:txBody>
          <a:bodyPr>
            <a:noAutofit/>
          </a:bodyPr>
          <a:lstStyle/>
          <a:p>
            <a:pPr>
              <a:defRPr/>
            </a:pPr>
            <a:r>
              <a:rPr lang="ru-RU" sz="3200" b="1" dirty="0" smtClean="0">
                <a:solidFill>
                  <a:srgbClr val="003399"/>
                </a:solidFill>
              </a:rPr>
              <a:t/>
            </a:r>
            <a:br>
              <a:rPr lang="ru-RU" sz="3200" b="1" dirty="0" smtClean="0">
                <a:solidFill>
                  <a:srgbClr val="003399"/>
                </a:solidFill>
              </a:rPr>
            </a:br>
            <a:r>
              <a:rPr lang="ru-RU" sz="3200" b="1" dirty="0">
                <a:solidFill>
                  <a:srgbClr val="003399"/>
                </a:solidFill>
              </a:rPr>
              <a:t/>
            </a:r>
            <a:br>
              <a:rPr lang="ru-RU" sz="3200" b="1" dirty="0">
                <a:solidFill>
                  <a:srgbClr val="003399"/>
                </a:solidFill>
              </a:rPr>
            </a:br>
            <a:r>
              <a:rPr lang="ru-RU" sz="3200" b="1" dirty="0" smtClean="0">
                <a:solidFill>
                  <a:srgbClr val="003399"/>
                </a:solidFill>
              </a:rPr>
              <a:t/>
            </a:r>
            <a:br>
              <a:rPr lang="ru-RU" sz="3200" b="1" dirty="0" smtClean="0">
                <a:solidFill>
                  <a:srgbClr val="003399"/>
                </a:solidFill>
              </a:rPr>
            </a:br>
            <a:r>
              <a:rPr lang="ru-RU" sz="3200" b="1" dirty="0">
                <a:solidFill>
                  <a:srgbClr val="003399"/>
                </a:solidFill>
              </a:rPr>
              <a:t/>
            </a:r>
            <a:br>
              <a:rPr lang="ru-RU" sz="3200" b="1" dirty="0">
                <a:solidFill>
                  <a:srgbClr val="003399"/>
                </a:solidFill>
              </a:rPr>
            </a:br>
            <a:r>
              <a:rPr lang="ru-RU" sz="3200" b="1" dirty="0" smtClean="0">
                <a:solidFill>
                  <a:srgbClr val="003399"/>
                </a:solidFill>
              </a:rPr>
              <a:t/>
            </a:r>
            <a:br>
              <a:rPr lang="ru-RU" sz="3200" b="1" dirty="0" smtClean="0">
                <a:solidFill>
                  <a:srgbClr val="003399"/>
                </a:solidFill>
              </a:rPr>
            </a:br>
            <a:r>
              <a:rPr lang="ru-RU" sz="3200" b="1" dirty="0">
                <a:solidFill>
                  <a:srgbClr val="003399"/>
                </a:solidFill>
              </a:rPr>
              <a:t/>
            </a:r>
            <a:br>
              <a:rPr lang="ru-RU" sz="3200" b="1" dirty="0">
                <a:solidFill>
                  <a:srgbClr val="003399"/>
                </a:solidFill>
              </a:rPr>
            </a:br>
            <a:r>
              <a:rPr lang="ru-RU" sz="3200" b="1" dirty="0" smtClean="0">
                <a:solidFill>
                  <a:srgbClr val="003399"/>
                </a:solidFill>
              </a:rPr>
              <a:t/>
            </a:r>
            <a:br>
              <a:rPr lang="ru-RU" sz="3200" b="1" dirty="0" smtClean="0">
                <a:solidFill>
                  <a:srgbClr val="003399"/>
                </a:solidFill>
              </a:rPr>
            </a:br>
            <a:r>
              <a:rPr lang="ru-RU" sz="3200" b="1" dirty="0">
                <a:solidFill>
                  <a:srgbClr val="003399"/>
                </a:solidFill>
              </a:rPr>
              <a:t/>
            </a:r>
            <a:br>
              <a:rPr lang="ru-RU" sz="3200" b="1" dirty="0">
                <a:solidFill>
                  <a:srgbClr val="003399"/>
                </a:solidFill>
              </a:rPr>
            </a:br>
            <a:r>
              <a:rPr lang="ru-RU" sz="3200" b="1" dirty="0" smtClean="0">
                <a:solidFill>
                  <a:srgbClr val="003399"/>
                </a:solidFill>
              </a:rPr>
              <a:t/>
            </a:r>
            <a:br>
              <a:rPr lang="ru-RU" sz="3200" b="1" dirty="0" smtClean="0">
                <a:solidFill>
                  <a:srgbClr val="003399"/>
                </a:solidFill>
              </a:rPr>
            </a:br>
            <a:r>
              <a:rPr lang="ru-RU" sz="3200" b="1" dirty="0" smtClean="0">
                <a:solidFill>
                  <a:srgbClr val="003399"/>
                </a:solidFill>
              </a:rPr>
              <a:t>К</a:t>
            </a:r>
            <a:r>
              <a:rPr lang="ru-RU" sz="2800" b="1" dirty="0" smtClean="0">
                <a:solidFill>
                  <a:srgbClr val="003399"/>
                </a:solidFill>
              </a:rPr>
              <a:t>онвенции </a:t>
            </a:r>
            <a:br>
              <a:rPr lang="ru-RU" sz="2800" b="1" dirty="0" smtClean="0">
                <a:solidFill>
                  <a:srgbClr val="003399"/>
                </a:solidFill>
              </a:rPr>
            </a:br>
            <a:r>
              <a:rPr lang="ru-RU" sz="2800" b="1" dirty="0" smtClean="0">
                <a:solidFill>
                  <a:srgbClr val="003399"/>
                </a:solidFill>
              </a:rPr>
              <a:t>Международной </a:t>
            </a:r>
            <a:r>
              <a:rPr lang="ru-RU" sz="2800" b="1" dirty="0">
                <a:solidFill>
                  <a:srgbClr val="003399"/>
                </a:solidFill>
              </a:rPr>
              <a:t>Организации Труда, регламентирующие заключение коллективных договоров</a:t>
            </a:r>
            <a:br>
              <a:rPr lang="ru-RU" sz="2800" b="1" dirty="0">
                <a:solidFill>
                  <a:srgbClr val="003399"/>
                </a:solidFill>
              </a:rPr>
            </a:br>
            <a:r>
              <a:rPr lang="ru-RU" sz="3200" b="1" dirty="0" smtClean="0">
                <a:solidFill>
                  <a:srgbClr val="003399"/>
                </a:solidFill>
              </a:rPr>
              <a:t/>
            </a:r>
            <a:br>
              <a:rPr lang="ru-RU" sz="3200" b="1" dirty="0" smtClean="0">
                <a:solidFill>
                  <a:srgbClr val="003399"/>
                </a:solidFill>
              </a:rPr>
            </a:br>
            <a:r>
              <a:rPr lang="ru-RU" sz="2800" b="1" dirty="0" smtClean="0"/>
              <a:t>- </a:t>
            </a:r>
            <a:r>
              <a:rPr lang="ru-RU" sz="2400" dirty="0" smtClean="0"/>
              <a:t>Конвенция1948 </a:t>
            </a:r>
            <a:r>
              <a:rPr lang="ru-RU" sz="2400" dirty="0"/>
              <a:t>г. № 87 относительно свободы ассоциации и защиты права на организацию, </a:t>
            </a:r>
            <a:r>
              <a:rPr lang="ru-RU" sz="2400" dirty="0" smtClean="0"/>
              <a:t/>
            </a:r>
            <a:br>
              <a:rPr lang="ru-RU" sz="2400" dirty="0" smtClean="0"/>
            </a:br>
            <a:r>
              <a:rPr lang="ru-RU" sz="2400" dirty="0" smtClean="0"/>
              <a:t>- Конвенция </a:t>
            </a:r>
            <a:r>
              <a:rPr lang="ru-RU" sz="2400" dirty="0"/>
              <a:t>1949 г. № 98 относительно применения принципов права на организацию и заключение коллективных </a:t>
            </a:r>
            <a:r>
              <a:rPr lang="ru-RU" sz="2400" dirty="0" smtClean="0"/>
              <a:t>договоров,</a:t>
            </a:r>
            <a:br>
              <a:rPr lang="ru-RU" sz="2400" dirty="0" smtClean="0"/>
            </a:br>
            <a:r>
              <a:rPr lang="ru-RU" sz="2400" dirty="0"/>
              <a:t>-</a:t>
            </a:r>
            <a:r>
              <a:rPr lang="ru-RU" sz="2400" dirty="0" smtClean="0"/>
              <a:t>Конвенция </a:t>
            </a:r>
            <a:r>
              <a:rPr lang="ru-RU" sz="2400" dirty="0"/>
              <a:t>1981 г. № 154 о содействии коллективным переговорам, </a:t>
            </a:r>
            <a:r>
              <a:rPr lang="ru-RU" sz="2400" dirty="0" smtClean="0"/>
              <a:t/>
            </a:r>
            <a:br>
              <a:rPr lang="ru-RU" sz="2400" dirty="0" smtClean="0"/>
            </a:br>
            <a:r>
              <a:rPr lang="ru-RU" sz="2400" dirty="0"/>
              <a:t>-</a:t>
            </a:r>
            <a:r>
              <a:rPr lang="ru-RU" sz="2400" dirty="0" smtClean="0"/>
              <a:t>Конвенция </a:t>
            </a:r>
            <a:r>
              <a:rPr lang="ru-RU" sz="2400" dirty="0"/>
              <a:t>1971 г. № 135 о защите прав представителей работников на предприятии </a:t>
            </a:r>
            <a:r>
              <a:rPr lang="ru-RU" sz="2400" dirty="0" smtClean="0"/>
              <a:t/>
            </a:r>
            <a:br>
              <a:rPr lang="ru-RU" sz="2400" dirty="0" smtClean="0"/>
            </a:br>
            <a:r>
              <a:rPr lang="ru-RU" sz="2400" dirty="0" smtClean="0"/>
              <a:t>и </a:t>
            </a:r>
            <a:r>
              <a:rPr lang="ru-RU" sz="2400" dirty="0"/>
              <a:t>предоставляемых им </a:t>
            </a:r>
            <a:r>
              <a:rPr lang="ru-RU" sz="2400" dirty="0" smtClean="0"/>
              <a:t>возможностях и др.</a:t>
            </a:r>
          </a:p>
        </p:txBody>
      </p:sp>
      <p:pic>
        <p:nvPicPr>
          <p:cNvPr id="3" name="Рисунок 2"/>
          <p:cNvPicPr>
            <a:picLocks noChangeAspect="1"/>
          </p:cNvPicPr>
          <p:nvPr/>
        </p:nvPicPr>
        <p:blipFill>
          <a:blip r:embed="rId2" cstate="print"/>
          <a:stretch>
            <a:fillRect/>
          </a:stretch>
        </p:blipFill>
        <p:spPr>
          <a:xfrm>
            <a:off x="6660232" y="836712"/>
            <a:ext cx="1590675" cy="142875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b="1" dirty="0" smtClean="0">
                <a:solidFill>
                  <a:srgbClr val="003399"/>
                </a:solidFill>
              </a:rPr>
              <a:t>Коллективные договоры заключаются во всех развитых и во многих развивающихся странах мира</a:t>
            </a:r>
            <a:endParaRPr lang="ru-RU" sz="2800" b="1" dirty="0">
              <a:solidFill>
                <a:srgbClr val="003399"/>
              </a:solidFill>
            </a:endParaRPr>
          </a:p>
        </p:txBody>
      </p:sp>
      <p:pic>
        <p:nvPicPr>
          <p:cNvPr id="5" name="Объект 4"/>
          <p:cNvPicPr>
            <a:picLocks noGrp="1" noChangeAspect="1"/>
          </p:cNvPicPr>
          <p:nvPr>
            <p:ph sz="half" idx="1"/>
          </p:nvPr>
        </p:nvPicPr>
        <p:blipFill>
          <a:blip r:embed="rId2" cstate="print"/>
          <a:stretch>
            <a:fillRect/>
          </a:stretch>
        </p:blipFill>
        <p:spPr>
          <a:xfrm>
            <a:off x="457200" y="1869491"/>
            <a:ext cx="3657600" cy="3923881"/>
          </a:xfrm>
          <a:prstGeom prst="rect">
            <a:avLst/>
          </a:prstGeom>
        </p:spPr>
      </p:pic>
      <p:pic>
        <p:nvPicPr>
          <p:cNvPr id="6" name="Объект 5"/>
          <p:cNvPicPr>
            <a:picLocks noGrp="1" noChangeAspect="1"/>
          </p:cNvPicPr>
          <p:nvPr>
            <p:ph sz="half" idx="2"/>
          </p:nvPr>
        </p:nvPicPr>
        <p:blipFill>
          <a:blip r:embed="rId3" cstate="print"/>
          <a:stretch>
            <a:fillRect/>
          </a:stretch>
        </p:blipFill>
        <p:spPr>
          <a:xfrm>
            <a:off x="4297677" y="4005064"/>
            <a:ext cx="3750052" cy="1788308"/>
          </a:xfrm>
          <a:prstGeom prst="rect">
            <a:avLst/>
          </a:prstGeom>
        </p:spPr>
      </p:pic>
      <p:sp>
        <p:nvSpPr>
          <p:cNvPr id="7" name="Прямоугольник 6"/>
          <p:cNvSpPr/>
          <p:nvPr/>
        </p:nvSpPr>
        <p:spPr>
          <a:xfrm>
            <a:off x="4390129" y="1869491"/>
            <a:ext cx="3687071" cy="19195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dirty="0" smtClean="0"/>
              <a:t>Канада, 2013 год – митинги работников государственного сектора экономики под лозунгом </a:t>
            </a:r>
            <a:r>
              <a:rPr lang="ru-RU" b="1" dirty="0" smtClean="0"/>
              <a:t>«Уважайте наше право на коллективный договор»</a:t>
            </a:r>
            <a:endParaRPr lang="ru-RU" b="1" dirty="0"/>
          </a:p>
        </p:txBody>
      </p:sp>
    </p:spTree>
    <p:extLst>
      <p:ext uri="{BB962C8B-B14F-4D97-AF65-F5344CB8AC3E}">
        <p14:creationId xmlns:p14="http://schemas.microsoft.com/office/powerpoint/2010/main" xmlns="" val="14182944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a:xfrm>
            <a:off x="251520" y="285750"/>
            <a:ext cx="8208912" cy="6429375"/>
          </a:xfrm>
        </p:spPr>
        <p:txBody>
          <a:bodyPr>
            <a:noAutofit/>
          </a:bodyPr>
          <a:lstStyle/>
          <a:p>
            <a:pPr marL="180000">
              <a:spcBef>
                <a:spcPts val="600"/>
              </a:spcBef>
              <a:defRPr/>
            </a:pPr>
            <a:r>
              <a:rPr lang="ru-RU" sz="2800" dirty="0" smtClean="0">
                <a:solidFill>
                  <a:srgbClr val="003399"/>
                </a:solidFill>
              </a:rPr>
              <a:t/>
            </a:r>
            <a:br>
              <a:rPr lang="ru-RU" sz="2800" dirty="0" smtClean="0">
                <a:solidFill>
                  <a:srgbClr val="003399"/>
                </a:solidFill>
              </a:rPr>
            </a:br>
            <a:r>
              <a:rPr lang="ru-RU" sz="2800" dirty="0">
                <a:solidFill>
                  <a:srgbClr val="003399"/>
                </a:solidFill>
              </a:rPr>
              <a:t/>
            </a:r>
            <a:br>
              <a:rPr lang="ru-RU" sz="2800" dirty="0">
                <a:solidFill>
                  <a:srgbClr val="003399"/>
                </a:solidFill>
              </a:rPr>
            </a:br>
            <a:r>
              <a:rPr lang="ru-RU" sz="2800" dirty="0" smtClean="0">
                <a:solidFill>
                  <a:srgbClr val="003399"/>
                </a:solidFill>
              </a:rPr>
              <a:t>Первичными профсоюзными организациями в системе Федерации независимых профсоюзов России заключено </a:t>
            </a:r>
            <a:br>
              <a:rPr lang="ru-RU" sz="2800" dirty="0" smtClean="0">
                <a:solidFill>
                  <a:srgbClr val="003399"/>
                </a:solidFill>
              </a:rPr>
            </a:br>
            <a:r>
              <a:rPr lang="ru-RU" sz="2800" dirty="0" smtClean="0">
                <a:solidFill>
                  <a:srgbClr val="003399"/>
                </a:solidFill>
              </a:rPr>
              <a:t/>
            </a:r>
            <a:br>
              <a:rPr lang="ru-RU" sz="2800" dirty="0" smtClean="0">
                <a:solidFill>
                  <a:srgbClr val="003399"/>
                </a:solidFill>
              </a:rPr>
            </a:br>
            <a:r>
              <a:rPr lang="ru-RU" sz="3600" b="1" dirty="0" smtClean="0">
                <a:solidFill>
                  <a:srgbClr val="003399"/>
                </a:solidFill>
              </a:rPr>
              <a:t>147201 коллективных договоров, </a:t>
            </a:r>
            <a:br>
              <a:rPr lang="ru-RU" sz="3600" b="1" dirty="0" smtClean="0">
                <a:solidFill>
                  <a:srgbClr val="003399"/>
                </a:solidFill>
              </a:rPr>
            </a:br>
            <a:r>
              <a:rPr lang="ru-RU" sz="3600" b="1" dirty="0" smtClean="0">
                <a:solidFill>
                  <a:srgbClr val="003399"/>
                </a:solidFill>
              </a:rPr>
              <a:t/>
            </a:r>
            <a:br>
              <a:rPr lang="ru-RU" sz="3600" b="1" dirty="0" smtClean="0">
                <a:solidFill>
                  <a:srgbClr val="003399"/>
                </a:solidFill>
              </a:rPr>
            </a:br>
            <a:r>
              <a:rPr lang="ru-RU" sz="2800" dirty="0" smtClean="0">
                <a:solidFill>
                  <a:srgbClr val="003399"/>
                </a:solidFill>
              </a:rPr>
              <a:t>действие </a:t>
            </a:r>
            <a:r>
              <a:rPr lang="ru-RU" sz="2800" dirty="0">
                <a:solidFill>
                  <a:srgbClr val="003399"/>
                </a:solidFill>
              </a:rPr>
              <a:t>которых распространяется на одну или несколько </a:t>
            </a:r>
            <a:r>
              <a:rPr lang="ru-RU" sz="2800" dirty="0" smtClean="0">
                <a:solidFill>
                  <a:srgbClr val="003399"/>
                </a:solidFill>
              </a:rPr>
              <a:t>организаций.</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5536" y="476672"/>
            <a:ext cx="2276475" cy="142875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solidFill>
                  <a:srgbClr val="003399"/>
                </a:solidFill>
              </a:rPr>
              <a:t>Коллективные договоры заключаются во всех отраслях экономики России</a:t>
            </a:r>
            <a:endParaRPr lang="ru-RU" sz="3200" b="1" dirty="0">
              <a:solidFill>
                <a:srgbClr val="003399"/>
              </a:solidFill>
            </a:endParaRPr>
          </a:p>
        </p:txBody>
      </p:sp>
      <p:pic>
        <p:nvPicPr>
          <p:cNvPr id="4" name="Объект 3"/>
          <p:cNvPicPr>
            <a:picLocks noGrp="1" noChangeAspect="1"/>
          </p:cNvPicPr>
          <p:nvPr>
            <p:ph idx="1"/>
          </p:nvPr>
        </p:nvPicPr>
        <p:blipFill>
          <a:blip r:embed="rId2" cstate="print"/>
          <a:stretch>
            <a:fillRect/>
          </a:stretch>
        </p:blipFill>
        <p:spPr>
          <a:xfrm>
            <a:off x="611560" y="1609697"/>
            <a:ext cx="7056784" cy="4615166"/>
          </a:xfrm>
          <a:prstGeom prst="rect">
            <a:avLst/>
          </a:prstGeom>
        </p:spPr>
      </p:pic>
    </p:spTree>
    <p:extLst>
      <p:ext uri="{BB962C8B-B14F-4D97-AF65-F5344CB8AC3E}">
        <p14:creationId xmlns:p14="http://schemas.microsoft.com/office/powerpoint/2010/main" xmlns="" val="21648744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седство">
  <a:themeElements>
    <a:clrScheme name="Теплый синий">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седство">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1420</TotalTime>
  <Words>2084</Words>
  <Application>Microsoft Office PowerPoint</Application>
  <PresentationFormat>Экран (4:3)</PresentationFormat>
  <Paragraphs>263</Paragraphs>
  <Slides>46</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46</vt:i4>
      </vt:variant>
    </vt:vector>
  </HeadingPairs>
  <TitlesOfParts>
    <vt:vector size="47" baseType="lpstr">
      <vt:lpstr>Соседство</vt:lpstr>
      <vt:lpstr>КОЛЛЕКТИВНЫЙ ДОГОВОР  значение, порядок заключения, содержание, контроль за выполнением</vt:lpstr>
      <vt:lpstr>Слайд 2</vt:lpstr>
      <vt:lpstr>СИСТЕМА РЕГУЛИРОВАНИЯ  ТРУДОВЫХ  ОТНОШЕНИЙ</vt:lpstr>
      <vt:lpstr>ДЕЙСТВУЮЩАЯ СИСТЕМА СОЦИАЛЬНОГО ПАРТНЁРСТВА</vt:lpstr>
      <vt:lpstr>     Главное предназначение коллективного договора  –  улучшить положение работников по сравнению с трудовым законодательством и иными нормативными правовыми актами.</vt:lpstr>
      <vt:lpstr>         Конвенции  Международной Организации Труда, регламентирующие заключение коллективных договоров  - Конвенция1948 г. № 87 относительно свободы ассоциации и защиты права на организацию,  - Конвенция 1949 г. № 98 относительно применения принципов права на организацию и заключение коллективных договоров, -Конвенция 1981 г. № 154 о содействии коллективным переговорам,  -Конвенция 1971 г. № 135 о защите прав представителей работников на предприятии  и предоставляемых им возможностях и др.</vt:lpstr>
      <vt:lpstr>Коллективные договоры заключаются во всех развитых и во многих развивающихся странах мира</vt:lpstr>
      <vt:lpstr>  Первичными профсоюзными организациями в системе Федерации независимых профсоюзов России заключено   147201 коллективных договоров,   действие которых распространяется на одну или несколько организаций.</vt:lpstr>
      <vt:lpstr>Коллективные договоры заключаются во всех отраслях экономики России</vt:lpstr>
      <vt:lpstr> Первый коллективный договор в истории России был заключен 30 декабря 1904 г.</vt:lpstr>
      <vt:lpstr>НЕОБХОДИМОСТЬ КОЛЛЕКТИВНОГО ДОГОВОРА  ДЛЯ РАБОТОДАТЕЛЯ </vt:lpstr>
      <vt:lpstr>ПОЧЕМУ КОЛЛЕКТИВНЫЙ ДОГОВОР НЕОБХОДИМ РАБОТОДАТЕЛЮ? </vt:lpstr>
      <vt:lpstr>ПОЧЕМУ КОЛЛЕКТИВНЫЙ ДОГОВОР НЕОБХОДИМ РАБОТНИКАМ?</vt:lpstr>
      <vt:lpstr>Стороны коллективного договора и их представители</vt:lpstr>
      <vt:lpstr>РАБОТНИКИ – физические лица, вступившие в трудовые отношения с работодателем</vt:lpstr>
      <vt:lpstr>Первичная профсоюзная организация – главный представитель работников при заключении коллективного договора</vt:lpstr>
      <vt:lpstr>   ВЕРХОВНЫЙ СУД РОССИЙСКОЙ ФЕДЕРАЦИИ ОПРЕДЕЛЕНИЕ  от 25 января 2008 г.  N 5-Г07-113  </vt:lpstr>
      <vt:lpstr>Слайд 18</vt:lpstr>
      <vt:lpstr>    </vt:lpstr>
      <vt:lpstr>В каких случаях на общем собрании (конференции) работников может быть избран из числа работников иной представитель (представительный орган)?  </vt:lpstr>
      <vt:lpstr>Слайд 21</vt:lpstr>
      <vt:lpstr>Представители работодателей </vt:lpstr>
      <vt:lpstr>Создание комиссии для  переговоров</vt:lpstr>
      <vt:lpstr>Создание комиссии для  переговоров</vt:lpstr>
      <vt:lpstr>Ответственность</vt:lpstr>
      <vt:lpstr>Комиссия по переговорам создаётся и работает на равноправной основе</vt:lpstr>
      <vt:lpstr>Организация работы комиссии по переговорам</vt:lpstr>
      <vt:lpstr>Правила  грамотного ведения переговоров: </vt:lpstr>
      <vt:lpstr>Слайд 29</vt:lpstr>
      <vt:lpstr>   Представители работников на переговорах защищены законом   </vt:lpstr>
      <vt:lpstr>Содержание коллективного договора</vt:lpstr>
      <vt:lpstr>Содержание коллективного договора (продолжение)</vt:lpstr>
      <vt:lpstr>Включаем в коллективный договор в соответствии с Трудовым кодексом РФ</vt:lpstr>
      <vt:lpstr>Включаем в коллективный договор в соответствии с Трудовым кодексом РФ</vt:lpstr>
      <vt:lpstr>Включаем в коллективный договор в соответствии с Трудовым кодексом РФ</vt:lpstr>
      <vt:lpstr>Включаем в коллективный договор в соответствии с Трудовым кодексом РФ</vt:lpstr>
      <vt:lpstr>Включаем в коллективный договор в соответствии с Трудовым кодексом РФ</vt:lpstr>
      <vt:lpstr>Включаем в коллективный договор в соответствии с Трудовым кодексом РФ</vt:lpstr>
      <vt:lpstr>К  коллективному договору  прилагаются:</vt:lpstr>
      <vt:lpstr>«Молодёжный» раздел коллективного договора разрабатывает Молодёжный совет профсоюзной организации</vt:lpstr>
      <vt:lpstr>Действие коллективного договора</vt:lpstr>
      <vt:lpstr>Изменение и дополнение  коллективного договора</vt:lpstr>
      <vt:lpstr>Организация контроля за выполнением</vt:lpstr>
      <vt:lpstr>Регистрация коллективного договора</vt:lpstr>
      <vt:lpstr>Ответственность по КоАП</vt:lpstr>
      <vt:lpstr>Коллективный договор это</vt:lpstr>
    </vt:vector>
  </TitlesOfParts>
  <Company>Частное лицо</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Алексеев Любомир</dc:creator>
  <cp:lastModifiedBy>Трудовой инспектор</cp:lastModifiedBy>
  <cp:revision>103</cp:revision>
  <dcterms:created xsi:type="dcterms:W3CDTF">2008-03-25T04:24:01Z</dcterms:created>
  <dcterms:modified xsi:type="dcterms:W3CDTF">2022-09-07T02:02:31Z</dcterms:modified>
</cp:coreProperties>
</file>